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73" r:id="rId3"/>
    <p:sldId id="265" r:id="rId4"/>
    <p:sldId id="256" r:id="rId5"/>
    <p:sldId id="264" r:id="rId6"/>
    <p:sldId id="263" r:id="rId7"/>
    <p:sldId id="262" r:id="rId8"/>
    <p:sldId id="261" r:id="rId9"/>
    <p:sldId id="259" r:id="rId10"/>
    <p:sldId id="274" r:id="rId11"/>
    <p:sldId id="258" r:id="rId12"/>
    <p:sldId id="268" r:id="rId13"/>
    <p:sldId id="271" r:id="rId14"/>
    <p:sldId id="260" r:id="rId15"/>
    <p:sldId id="257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518CBF-1898-D357-D538-D61E63B639E6}" v="61" dt="2022-09-20T12:59:55.996"/>
    <p1510:client id="{5D696C0E-1ABC-B63D-2521-0B3A633F87D2}" v="55" dt="2022-09-20T14:19:26.3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2816" autoAdjust="0"/>
  </p:normalViewPr>
  <p:slideViewPr>
    <p:cSldViewPr snapToGrid="0">
      <p:cViewPr varScale="1">
        <p:scale>
          <a:sx n="83" d="100"/>
          <a:sy n="83" d="100"/>
        </p:scale>
        <p:origin x="16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12A98-9BDD-4167-AEB2-E30FE6221580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83228-E0D5-4066-93E1-BC132CFB9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568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Dywedwch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disgyblion</a:t>
            </a:r>
            <a:r>
              <a:rPr lang="en-GB" dirty="0"/>
              <a:t> y </a:t>
            </a:r>
            <a:r>
              <a:rPr lang="en-GB" dirty="0" err="1"/>
              <a:t>byddant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am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  <a:p>
            <a:r>
              <a:rPr lang="en-GB" b="1" dirty="0"/>
              <a:t>Oes </a:t>
            </a:r>
            <a:r>
              <a:rPr lang="en-GB" b="1" dirty="0" err="1"/>
              <a:t>unrhyw</a:t>
            </a:r>
            <a:r>
              <a:rPr lang="en-GB" b="1" dirty="0"/>
              <a:t> un </a:t>
            </a:r>
            <a:r>
              <a:rPr lang="en-GB" b="1" dirty="0" err="1"/>
              <a:t>wedi</a:t>
            </a:r>
            <a:r>
              <a:rPr lang="en-GB" b="1" dirty="0"/>
              <a:t> </a:t>
            </a:r>
            <a:r>
              <a:rPr lang="en-GB" b="1" dirty="0" err="1"/>
              <a:t>clywed</a:t>
            </a:r>
            <a:r>
              <a:rPr lang="en-GB" b="1" dirty="0"/>
              <a:t> am </a:t>
            </a:r>
            <a:r>
              <a:rPr lang="en-GB" b="1" dirty="0" err="1"/>
              <a:t>dwyni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 </a:t>
            </a:r>
            <a:r>
              <a:rPr lang="en-GB" b="1" dirty="0"/>
              <a:t>Oes </a:t>
            </a:r>
            <a:r>
              <a:rPr lang="en-GB" b="1" dirty="0" err="1"/>
              <a:t>unrhyw</a:t>
            </a:r>
            <a:r>
              <a:rPr lang="en-GB" b="1" dirty="0"/>
              <a:t> un </a:t>
            </a:r>
            <a:r>
              <a:rPr lang="en-GB" b="1" dirty="0" err="1"/>
              <a:t>wedi</a:t>
            </a:r>
            <a:r>
              <a:rPr lang="en-GB" b="1" dirty="0"/>
              <a:t> bod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unrhyw</a:t>
            </a:r>
            <a:r>
              <a:rPr lang="en-GB" b="1" dirty="0"/>
              <a:t> </a:t>
            </a:r>
            <a:r>
              <a:rPr lang="en-GB" b="1" dirty="0" err="1"/>
              <a:t>dwyni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 </a:t>
            </a:r>
            <a:r>
              <a:rPr lang="en-GB" b="1" dirty="0"/>
              <a:t>Beth </a:t>
            </a:r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ddweud</a:t>
            </a:r>
            <a:r>
              <a:rPr lang="en-GB" b="1" dirty="0"/>
              <a:t> </a:t>
            </a:r>
            <a:r>
              <a:rPr lang="en-GB" b="1" dirty="0" err="1"/>
              <a:t>wrth</a:t>
            </a:r>
            <a:r>
              <a:rPr lang="en-GB" b="1" dirty="0"/>
              <a:t> </a:t>
            </a:r>
            <a:r>
              <a:rPr lang="en-GB" b="1" dirty="0" err="1"/>
              <a:t>weddill</a:t>
            </a:r>
            <a:r>
              <a:rPr lang="en-GB" b="1" dirty="0"/>
              <a:t> y </a:t>
            </a:r>
            <a:r>
              <a:rPr lang="en-GB" b="1" dirty="0" err="1"/>
              <a:t>dosbarth</a:t>
            </a:r>
            <a:r>
              <a:rPr lang="en-GB" b="1" dirty="0"/>
              <a:t> am y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dirty="0"/>
              <a:t> </a:t>
            </a:r>
            <a:r>
              <a:rPr lang="en-GB" b="1" dirty="0" err="1"/>
              <a:t>wnaethoch</a:t>
            </a:r>
            <a:r>
              <a:rPr lang="en-GB" b="1" dirty="0"/>
              <a:t> chi </a:t>
            </a:r>
            <a:r>
              <a:rPr lang="en-GB" b="1" dirty="0" err="1"/>
              <a:t>ymweld</a:t>
            </a:r>
            <a:r>
              <a:rPr lang="en-GB" b="1" dirty="0"/>
              <a:t> â </a:t>
            </a:r>
            <a:r>
              <a:rPr lang="en-GB" b="1" dirty="0" err="1"/>
              <a:t>hwy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/>
          </a:p>
          <a:p>
            <a:r>
              <a:rPr lang="en-GB"/>
              <a:t>Os nad oes unrhyw un wedi bod, gofynnwch i’ch disgyblion beth yw twyn tywod 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a </a:t>
            </a:r>
            <a:r>
              <a:rPr lang="en-GB"/>
              <a:t>sut beth maent yn ei ddychmygu yw twyn tywod</a:t>
            </a:r>
            <a:r>
              <a:rPr lang="en-GB" b="0" i="0" u="none" strike="noStrike" kern="1200" baseline="0">
                <a:solidFill>
                  <a:schemeClr val="tx1"/>
                </a:solidFill>
              </a:rPr>
              <a:t>.</a:t>
            </a:r>
            <a:r>
              <a:rPr lang="en-GB"/>
              <a:t> 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120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Er bod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digonedd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a </a:t>
            </a:r>
            <a:r>
              <a:rPr lang="en-GB" dirty="0" err="1"/>
              <a:t>blodau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Yn </a:t>
            </a:r>
            <a:r>
              <a:rPr lang="en-GB" dirty="0" err="1"/>
              <a:t>wir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Gan </a:t>
            </a:r>
            <a:r>
              <a:rPr lang="en-GB" dirty="0" err="1"/>
              <a:t>gynnwys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: </a:t>
            </a:r>
            <a:r>
              <a:rPr lang="en-GB" dirty="0" err="1"/>
              <a:t>celyn</a:t>
            </a:r>
            <a:r>
              <a:rPr lang="en-GB" dirty="0"/>
              <a:t> y </a:t>
            </a:r>
            <a:r>
              <a:rPr lang="en-GB" dirty="0" err="1"/>
              <a:t>môr</a:t>
            </a:r>
            <a:r>
              <a:rPr lang="en-GB" dirty="0"/>
              <a:t> </a:t>
            </a:r>
            <a:r>
              <a:rPr lang="en-GB" dirty="0" err="1"/>
              <a:t>pigog</a:t>
            </a:r>
            <a:r>
              <a:rPr lang="en-GB" dirty="0"/>
              <a:t> a </a:t>
            </a:r>
            <a:r>
              <a:rPr lang="en-GB" dirty="0" err="1"/>
              <a:t>thegeirianau</a:t>
            </a:r>
            <a:r>
              <a:rPr lang="en-GB" dirty="0"/>
              <a:t> </a:t>
            </a:r>
            <a:r>
              <a:rPr lang="en-GB" dirty="0" err="1"/>
              <a:t>hardd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9740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ceir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a </a:t>
            </a:r>
            <a:r>
              <a:rPr lang="en-GB" dirty="0" err="1"/>
              <a:t>phlanhigion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defnyddio'r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bwydo</a:t>
            </a:r>
            <a:r>
              <a:rPr lang="en-GB" dirty="0"/>
              <a:t> neu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>
              <a:cs typeface="Calibri"/>
            </a:endParaRPr>
          </a:p>
          <a:p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feddwl</a:t>
            </a:r>
            <a:r>
              <a:rPr lang="en-GB" b="1" dirty="0"/>
              <a:t> am </a:t>
            </a:r>
            <a:r>
              <a:rPr lang="en-GB" b="1" dirty="0" err="1"/>
              <a:t>anifail</a:t>
            </a:r>
            <a:r>
              <a:rPr lang="en-GB" b="1" dirty="0"/>
              <a:t> a </a:t>
            </a:r>
            <a:r>
              <a:rPr lang="en-GB" b="1" dirty="0" err="1"/>
              <a:t>allai</a:t>
            </a:r>
            <a:r>
              <a:rPr lang="en-GB" b="1" dirty="0"/>
              <a:t> </a:t>
            </a:r>
            <a:r>
              <a:rPr lang="en-GB" b="1" dirty="0" err="1"/>
              <a:t>ddefnyddio'r</a:t>
            </a:r>
            <a:r>
              <a:rPr lang="en-GB" b="1" dirty="0"/>
              <a:t> </a:t>
            </a:r>
            <a:r>
              <a:rPr lang="en-GB" b="1" dirty="0" err="1"/>
              <a:t>pyllau</a:t>
            </a:r>
            <a:r>
              <a:rPr lang="en-GB" b="1" dirty="0"/>
              <a:t> </a:t>
            </a:r>
            <a:r>
              <a:rPr lang="en-GB" b="1" dirty="0" err="1"/>
              <a:t>hyn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 </a:t>
            </a:r>
            <a:r>
              <a:rPr lang="en-GB" b="1" dirty="0" err="1"/>
              <a:t>Ar</a:t>
            </a:r>
            <a:r>
              <a:rPr lang="en-GB" b="1" dirty="0"/>
              <a:t> </a:t>
            </a:r>
            <a:r>
              <a:rPr lang="en-GB" b="1" dirty="0" err="1"/>
              <a:t>gyfer</a:t>
            </a:r>
            <a:r>
              <a:rPr lang="en-GB" b="1" dirty="0"/>
              <a:t> </a:t>
            </a:r>
            <a:r>
              <a:rPr lang="en-GB" b="1" dirty="0" err="1"/>
              <a:t>beth</a:t>
            </a:r>
            <a:r>
              <a:rPr lang="en-GB" b="1" dirty="0"/>
              <a:t> y </a:t>
            </a:r>
            <a:r>
              <a:rPr lang="en-GB" b="1" dirty="0" err="1"/>
              <a:t>gallent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defnyddio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/>
          </a:p>
          <a:p>
            <a:r>
              <a:rPr lang="en-GB" dirty="0" err="1"/>
              <a:t>Malwod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madfallod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brogaod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llyffantod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/>
              <a:t>Magu a </a:t>
            </a:r>
            <a:r>
              <a:rPr lang="en-GB" dirty="0" err="1"/>
              <a:t>dodwy</a:t>
            </a:r>
            <a:r>
              <a:rPr lang="en-GB" dirty="0"/>
              <a:t> </a:t>
            </a:r>
            <a:r>
              <a:rPr lang="en-GB" dirty="0" err="1"/>
              <a:t>grifft</a:t>
            </a:r>
            <a:r>
              <a:rPr lang="en-GB" dirty="0"/>
              <a:t> </a:t>
            </a:r>
            <a:r>
              <a:rPr lang="en-GB" dirty="0" err="1"/>
              <a:t>broga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/</a:t>
            </a:r>
            <a:r>
              <a:rPr lang="en-GB" dirty="0" err="1"/>
              <a:t>llyffant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Cysgodi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ysglyfaethwyr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Gaeafgysgu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y </a:t>
            </a:r>
            <a:r>
              <a:rPr lang="en-GB" dirty="0" err="1"/>
              <a:t>gaeaf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373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Gellir </a:t>
            </a:r>
            <a:r>
              <a:rPr lang="en-GB" dirty="0" err="1"/>
              <a:t>gweld</a:t>
            </a:r>
            <a:r>
              <a:rPr lang="en-GB" dirty="0"/>
              <a:t> </a:t>
            </a:r>
            <a:r>
              <a:rPr lang="en-GB" dirty="0" err="1"/>
              <a:t>gwartheg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pori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buchod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wych am </a:t>
            </a:r>
            <a:r>
              <a:rPr lang="en-GB" dirty="0" err="1"/>
              <a:t>fwyta'r</a:t>
            </a:r>
            <a:r>
              <a:rPr lang="en-GB" dirty="0"/>
              <a:t> </a:t>
            </a:r>
            <a:r>
              <a:rPr lang="en-GB" dirty="0" err="1"/>
              <a:t>prysgwydd</a:t>
            </a:r>
            <a:r>
              <a:rPr lang="en-GB" dirty="0"/>
              <a:t> </a:t>
            </a:r>
            <a:r>
              <a:rPr lang="en-GB" dirty="0" err="1"/>
              <a:t>trwchus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fwyta</a:t>
            </a:r>
            <a:r>
              <a:rPr lang="en-GB" dirty="0"/>
              <a:t> neu </a:t>
            </a:r>
            <a:r>
              <a:rPr lang="en-GB" dirty="0" err="1"/>
              <a:t>fe</a:t>
            </a:r>
            <a:r>
              <a:rPr lang="en-GB" dirty="0"/>
              <a:t> all </a:t>
            </a:r>
            <a:r>
              <a:rPr lang="en-GB" dirty="0" err="1"/>
              <a:t>ledaenu</a:t>
            </a:r>
            <a:r>
              <a:rPr lang="en-GB" dirty="0"/>
              <a:t> a </a:t>
            </a:r>
            <a:r>
              <a:rPr lang="en-GB" dirty="0" err="1"/>
              <a:t>gorchuddio'r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,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ddrwg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dirty="0"/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282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Nawr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llefydd</a:t>
            </a:r>
            <a:r>
              <a:rPr lang="en-GB" dirty="0"/>
              <a:t> </a:t>
            </a:r>
            <a:r>
              <a:rPr lang="en-GB" dirty="0" err="1"/>
              <a:t>hyfryd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bobl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gweithio</a:t>
            </a:r>
            <a:r>
              <a:rPr lang="en-GB" dirty="0"/>
              <a:t> a </a:t>
            </a:r>
            <a:r>
              <a:rPr lang="en-GB" dirty="0" err="1"/>
              <a:t>mwynhau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feicio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cerdded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chwilota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pyllau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archwilio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hela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darganfod</a:t>
            </a:r>
            <a:r>
              <a:rPr lang="en-GB" dirty="0"/>
              <a:t> a </a:t>
            </a:r>
            <a:r>
              <a:rPr lang="en-GB" dirty="0" err="1"/>
              <a:t>mwy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50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Helpwch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disgyblion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weld </a:t>
            </a:r>
            <a:r>
              <a:rPr lang="en-GB" dirty="0" err="1"/>
              <a:t>ble</a:t>
            </a:r>
            <a:r>
              <a:rPr lang="en-GB" dirty="0"/>
              <a:t> </a:t>
            </a:r>
            <a:r>
              <a:rPr lang="en-GB" dirty="0" err="1"/>
              <a:t>maen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a’ch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map.</a:t>
            </a:r>
          </a:p>
          <a:p>
            <a:endParaRPr lang="en-GB" dirty="0"/>
          </a:p>
          <a:p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mynd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Nyfnaint</a:t>
            </a:r>
            <a:endParaRPr lang="en-GB" dirty="0" err="1">
              <a:cs typeface="Calibri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747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245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Mae AHNE </a:t>
            </a:r>
            <a:r>
              <a:rPr lang="en-GB" dirty="0" err="1"/>
              <a:t>Arfordir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un o </a:t>
            </a:r>
            <a:r>
              <a:rPr lang="en-GB" dirty="0" err="1"/>
              <a:t>deulu</a:t>
            </a:r>
            <a:r>
              <a:rPr lang="en-GB" dirty="0"/>
              <a:t> o '</a:t>
            </a:r>
            <a:r>
              <a:rPr lang="en-GB" dirty="0" err="1"/>
              <a:t>Dirweddau</a:t>
            </a:r>
            <a:r>
              <a:rPr lang="en-GB" dirty="0"/>
              <a:t> </a:t>
            </a:r>
            <a:r>
              <a:rPr lang="en-GB" dirty="0" err="1"/>
              <a:t>Gwarchodedig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'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Biosffer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Ngogledd</a:t>
            </a:r>
            <a:r>
              <a:rPr lang="en-GB" dirty="0"/>
              <a:t> </a:t>
            </a:r>
            <a:r>
              <a:rPr lang="en-GB" dirty="0" err="1"/>
              <a:t>Dyfnaint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gartref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safleoedd</a:t>
            </a:r>
            <a:r>
              <a:rPr lang="en-GB" dirty="0"/>
              <a:t> </a:t>
            </a:r>
            <a:r>
              <a:rPr lang="en-GB" dirty="0" err="1"/>
              <a:t>natur</a:t>
            </a:r>
            <a:r>
              <a:rPr lang="en-GB" dirty="0"/>
              <a:t> </a:t>
            </a:r>
            <a:r>
              <a:rPr lang="en-GB" dirty="0" err="1"/>
              <a:t>hyfryd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a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– </a:t>
            </a:r>
            <a:r>
              <a:rPr lang="en-GB" dirty="0" err="1"/>
              <a:t>coed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planhigion</a:t>
            </a:r>
            <a:r>
              <a:rPr lang="en-GB" dirty="0"/>
              <a:t> ac </a:t>
            </a:r>
            <a:r>
              <a:rPr lang="en-GB" dirty="0" err="1"/>
              <a:t>anifeiliaid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 err="1"/>
              <a:t>Gofynnwch</a:t>
            </a:r>
            <a:r>
              <a:rPr lang="en-GB" dirty="0"/>
              <a:t> </a:t>
            </a:r>
            <a:r>
              <a:rPr lang="en-GB" dirty="0" err="1"/>
              <a:t>i'ch</a:t>
            </a:r>
            <a:r>
              <a:rPr lang="en-GB" dirty="0"/>
              <a:t> </a:t>
            </a:r>
            <a:r>
              <a:rPr lang="en-GB" dirty="0" err="1"/>
              <a:t>myfyrwyr</a:t>
            </a:r>
            <a:r>
              <a:rPr lang="en-GB" dirty="0"/>
              <a:t> a </a:t>
            </a:r>
            <a:r>
              <a:rPr lang="en-GB" dirty="0" err="1"/>
              <a:t>ydynt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adnabod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safleoedd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AHNE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? E.</a:t>
            </a:r>
            <a:r>
              <a:rPr lang="en-GB" dirty="0"/>
              <a:t>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Croyde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Hartland Point, Northern Burrows, Combe Martin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b="1" dirty="0"/>
              <a:t>Pam </a:t>
            </a:r>
            <a:r>
              <a:rPr lang="en-GB" b="1" dirty="0" err="1"/>
              <a:t>mae</a:t>
            </a:r>
            <a:r>
              <a:rPr lang="en-GB" b="1" dirty="0"/>
              <a:t> </a:t>
            </a:r>
            <a:r>
              <a:rPr lang="en-GB" b="1" dirty="0" err="1"/>
              <a:t>ardal</a:t>
            </a:r>
            <a:r>
              <a:rPr lang="en-GB" b="1" dirty="0"/>
              <a:t> </a:t>
            </a:r>
            <a:r>
              <a:rPr lang="en-GB" b="1" dirty="0" err="1"/>
              <a:t>fel</a:t>
            </a:r>
            <a:r>
              <a:rPr lang="en-GB" b="1" dirty="0"/>
              <a:t> hon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cael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gwarchod</a:t>
            </a:r>
            <a:r>
              <a:rPr lang="en-GB" b="1" dirty="0"/>
              <a:t> </a:t>
            </a:r>
            <a:r>
              <a:rPr lang="en-GB" b="1" dirty="0" err="1"/>
              <a:t>tybed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dirty="0">
              <a:cs typeface="Calibri"/>
            </a:endParaRPr>
          </a:p>
          <a:p>
            <a:endParaRPr lang="en-GB" b="1" dirty="0">
              <a:cs typeface="Calibri"/>
            </a:endParaRPr>
          </a:p>
          <a:p>
            <a:r>
              <a:rPr lang="en-GB" dirty="0"/>
              <a:t>Am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harddwch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ac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warchod</a:t>
            </a:r>
            <a:r>
              <a:rPr lang="en-GB" dirty="0"/>
              <a:t> y </a:t>
            </a:r>
            <a:r>
              <a:rPr lang="en-GB" dirty="0" err="1"/>
              <a:t>planhigion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prin</a:t>
            </a:r>
            <a:r>
              <a:rPr lang="en-GB" dirty="0"/>
              <a:t> ac </a:t>
            </a:r>
            <a:r>
              <a:rPr lang="en-GB" dirty="0" err="1"/>
              <a:t>arbenigol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  <a:p>
            <a:endParaRPr lang="en-GB" dirty="0"/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19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Yn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1857, </a:t>
            </a:r>
            <a:r>
              <a:rPr lang="en-GB" dirty="0" err="1"/>
              <a:t>ymddangosodd</a:t>
            </a:r>
            <a:r>
              <a:rPr lang="en-GB" dirty="0"/>
              <a:t> </a:t>
            </a:r>
            <a:r>
              <a:rPr lang="en-GB" dirty="0" err="1"/>
              <a:t>gorsaf</a:t>
            </a:r>
            <a:r>
              <a:rPr lang="en-GB" dirty="0"/>
              <a:t> Bad </a:t>
            </a:r>
            <a:r>
              <a:rPr lang="en-GB" dirty="0" err="1"/>
              <a:t>Achub</a:t>
            </a:r>
            <a:r>
              <a:rPr lang="en-GB" dirty="0"/>
              <a:t> </a:t>
            </a:r>
            <a:r>
              <a:rPr lang="en-GB" dirty="0" err="1"/>
              <a:t>gyntaf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RNLI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ac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hadnabod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gorsaf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Appledore </a:t>
            </a:r>
            <a:r>
              <a:rPr lang="en-GB" dirty="0" err="1"/>
              <a:t>Rhif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3.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gartref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fad </a:t>
            </a:r>
            <a:r>
              <a:rPr lang="en-GB" dirty="0" err="1"/>
              <a:t>achub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enw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Dolphin, </a:t>
            </a:r>
            <a:r>
              <a:rPr lang="en-GB" dirty="0"/>
              <a:t>a </a:t>
            </a:r>
            <a:r>
              <a:rPr lang="en-GB" dirty="0" err="1"/>
              <a:t>fu'n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orsaf</a:t>
            </a:r>
            <a:r>
              <a:rPr lang="en-GB" dirty="0"/>
              <a:t> tan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1864.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Dolphin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lansio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geffylau</a:t>
            </a:r>
            <a:r>
              <a:rPr lang="en-GB" dirty="0"/>
              <a:t>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tynnu’r</a:t>
            </a:r>
            <a:r>
              <a:rPr lang="en-GB" dirty="0"/>
              <a:t> </a:t>
            </a:r>
            <a:r>
              <a:rPr lang="en-GB" dirty="0" err="1"/>
              <a:t>cwch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criw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ac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166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 err="1"/>
              <a:t>Chwaraeodd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ran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Ail </a:t>
            </a:r>
            <a:r>
              <a:rPr lang="en-GB" dirty="0" err="1"/>
              <a:t>Ryfel</a:t>
            </a:r>
            <a:r>
              <a:rPr lang="en-GB" dirty="0"/>
              <a:t> </a:t>
            </a:r>
            <a:r>
              <a:rPr lang="en-GB" dirty="0" err="1"/>
              <a:t>Byd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filoedd</a:t>
            </a:r>
            <a:r>
              <a:rPr lang="en-GB" dirty="0"/>
              <a:t> o </a:t>
            </a:r>
            <a:r>
              <a:rPr lang="en-GB" dirty="0" err="1"/>
              <a:t>filwyr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dirty="0" err="1"/>
              <a:t>Mae'r</a:t>
            </a:r>
            <a:r>
              <a:rPr lang="en-GB" dirty="0"/>
              <a:t> </a:t>
            </a:r>
            <a:r>
              <a:rPr lang="en-GB" dirty="0" err="1"/>
              <a:t>fyddin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dal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hyfforddi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 err="1"/>
              <a:t>heddiw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goleuadau'n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gosod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a'u</a:t>
            </a:r>
            <a:r>
              <a:rPr lang="en-GB" dirty="0"/>
              <a:t> </a:t>
            </a:r>
            <a:r>
              <a:rPr lang="en-GB" dirty="0" err="1"/>
              <a:t>troi</a:t>
            </a:r>
            <a:r>
              <a:rPr lang="en-GB" dirty="0"/>
              <a:t> </a:t>
            </a:r>
            <a:r>
              <a:rPr lang="en-GB" dirty="0" err="1"/>
              <a:t>ymlaen</a:t>
            </a:r>
            <a:r>
              <a:rPr lang="en-GB" dirty="0"/>
              <a:t> </a:t>
            </a:r>
            <a:r>
              <a:rPr lang="en-GB" dirty="0" err="1"/>
              <a:t>gyda'r</a:t>
            </a:r>
            <a:r>
              <a:rPr lang="en-GB" dirty="0"/>
              <a:t> </a:t>
            </a:r>
            <a:r>
              <a:rPr lang="en-GB" dirty="0" err="1"/>
              <a:t>nos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ddrysu</a:t>
            </a:r>
            <a:r>
              <a:rPr lang="en-GB" dirty="0"/>
              <a:t> </a:t>
            </a:r>
            <a:r>
              <a:rPr lang="en-GB" dirty="0" err="1"/>
              <a:t>awyrennau'r</a:t>
            </a:r>
            <a:r>
              <a:rPr lang="en-GB" dirty="0"/>
              <a:t> </a:t>
            </a:r>
            <a:r>
              <a:rPr lang="en-GB" dirty="0" err="1"/>
              <a:t>gelyn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fel</a:t>
            </a:r>
            <a:r>
              <a:rPr lang="en-GB" dirty="0"/>
              <a:t> bod </a:t>
            </a:r>
            <a:r>
              <a:rPr lang="en-GB" dirty="0" err="1"/>
              <a:t>bomiau'n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gollwng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hytrach</a:t>
            </a:r>
            <a:r>
              <a:rPr lang="en-GB" dirty="0"/>
              <a:t> nag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drefi</a:t>
            </a:r>
            <a:r>
              <a:rPr lang="en-GB" dirty="0"/>
              <a:t> </a:t>
            </a:r>
            <a:r>
              <a:rPr lang="en-GB" dirty="0" err="1"/>
              <a:t>cyfagos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1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b="1" dirty="0" err="1"/>
              <a:t>Edrychwch</a:t>
            </a:r>
            <a:r>
              <a:rPr lang="en-GB" b="1" dirty="0"/>
              <a:t> </a:t>
            </a:r>
            <a:r>
              <a:rPr lang="en-GB" b="1" dirty="0" err="1"/>
              <a:t>ar</a:t>
            </a:r>
            <a:r>
              <a:rPr lang="en-GB" b="1" dirty="0"/>
              <a:t> y </a:t>
            </a:r>
            <a:r>
              <a:rPr lang="en-GB" b="1" dirty="0" err="1"/>
              <a:t>llun</a:t>
            </a:r>
            <a:r>
              <a:rPr lang="en-GB" b="1" dirty="0"/>
              <a:t> </a:t>
            </a:r>
            <a:r>
              <a:rPr lang="en-GB" b="1" dirty="0" err="1"/>
              <a:t>yma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. </a:t>
            </a:r>
            <a:r>
              <a:rPr lang="en-GB" b="1" dirty="0"/>
              <a:t>Pa </a:t>
            </a:r>
            <a:r>
              <a:rPr lang="en-GB" b="1" dirty="0" err="1"/>
              <a:t>anifeiliaid</a:t>
            </a:r>
            <a:r>
              <a:rPr lang="en-GB" b="1" dirty="0"/>
              <a:t> </a:t>
            </a:r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gweld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/>
          </a:p>
          <a:p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hadnabod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‘</a:t>
            </a:r>
            <a:r>
              <a:rPr lang="en-GB" dirty="0" err="1"/>
              <a:t>arbenigwyr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’. </a:t>
            </a:r>
            <a:r>
              <a:rPr lang="en-GB" dirty="0"/>
              <a:t>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addasu'n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tywodlyd</a:t>
            </a:r>
            <a:r>
              <a:rPr lang="en-GB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b="1" dirty="0"/>
          </a:p>
          <a:p>
            <a:r>
              <a:rPr lang="en-GB" b="1" dirty="0" err="1"/>
              <a:t>Allwch</a:t>
            </a:r>
            <a:r>
              <a:rPr lang="en-GB" b="1" dirty="0"/>
              <a:t> chi </a:t>
            </a:r>
            <a:r>
              <a:rPr lang="en-GB" b="1" dirty="0" err="1"/>
              <a:t>feddwl</a:t>
            </a:r>
            <a:r>
              <a:rPr lang="en-GB" b="1" dirty="0"/>
              <a:t> am </a:t>
            </a:r>
            <a:r>
              <a:rPr lang="en-GB" b="1" dirty="0" err="1"/>
              <a:t>anifail</a:t>
            </a:r>
            <a:r>
              <a:rPr lang="en-GB" b="1" dirty="0"/>
              <a:t> </a:t>
            </a:r>
            <a:r>
              <a:rPr lang="en-GB" b="1" dirty="0" err="1"/>
              <a:t>sydd</a:t>
            </a:r>
            <a:r>
              <a:rPr lang="en-GB" b="1" dirty="0"/>
              <a:t> </a:t>
            </a:r>
            <a:r>
              <a:rPr lang="en-GB" b="1" dirty="0" err="1"/>
              <a:t>wedi</a:t>
            </a:r>
            <a:r>
              <a:rPr lang="en-GB" b="1" dirty="0"/>
              <a:t> </a:t>
            </a:r>
            <a:r>
              <a:rPr lang="en-GB" b="1" dirty="0" err="1"/>
              <a:t>addasu'n</a:t>
            </a:r>
            <a:r>
              <a:rPr lang="en-GB" b="1" dirty="0"/>
              <a:t> </a:t>
            </a:r>
            <a:r>
              <a:rPr lang="en-GB" b="1" dirty="0" err="1"/>
              <a:t>arbennig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fyw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? </a:t>
            </a:r>
            <a:r>
              <a:rPr lang="en-GB" b="1" i="0" u="none" strike="noStrike" kern="1200" baseline="0" dirty="0" err="1">
                <a:solidFill>
                  <a:schemeClr val="tx1"/>
                </a:solidFill>
              </a:rPr>
              <a:t>E.</a:t>
            </a:r>
            <a:r>
              <a:rPr lang="en-GB" b="1" dirty="0" err="1"/>
              <a:t>e</a:t>
            </a:r>
            <a:r>
              <a:rPr lang="en-GB" b="1" i="0" u="none" strike="noStrike" kern="1200" baseline="0" dirty="0" err="1">
                <a:solidFill>
                  <a:schemeClr val="tx1"/>
                </a:solidFill>
              </a:rPr>
              <a:t>.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b="1" dirty="0" err="1"/>
              <a:t>Madfall</a:t>
            </a:r>
            <a:r>
              <a:rPr lang="en-GB" b="1" dirty="0"/>
              <a:t> y </a:t>
            </a:r>
            <a:r>
              <a:rPr lang="en-GB" b="1" dirty="0" err="1"/>
              <a:t>Tywod</a:t>
            </a:r>
            <a:r>
              <a:rPr lang="en-GB" b="1" dirty="0"/>
              <a:t> </a:t>
            </a:r>
            <a:r>
              <a:rPr lang="en-GB" b="1" i="0" u="none" strike="noStrike" kern="1200" baseline="0" dirty="0">
                <a:solidFill>
                  <a:schemeClr val="tx1"/>
                </a:solidFill>
              </a:rPr>
              <a:t>– </a:t>
            </a:r>
            <a:r>
              <a:rPr lang="en-GB" b="1" dirty="0" err="1"/>
              <a:t>mae’n</a:t>
            </a:r>
            <a:r>
              <a:rPr lang="en-GB" b="1" dirty="0"/>
              <a:t> </a:t>
            </a:r>
            <a:r>
              <a:rPr lang="en-GB" b="1" dirty="0" err="1"/>
              <a:t>tyllu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y </a:t>
            </a:r>
            <a:r>
              <a:rPr lang="en-GB" b="1" dirty="0" err="1"/>
              <a:t>tywod</a:t>
            </a:r>
            <a:r>
              <a:rPr lang="en-GB" b="1" dirty="0"/>
              <a:t> </a:t>
            </a:r>
            <a:r>
              <a:rPr lang="en-GB" b="1" dirty="0" err="1"/>
              <a:t>noeth</a:t>
            </a:r>
            <a:r>
              <a:rPr lang="en-GB" b="1" dirty="0"/>
              <a:t> </a:t>
            </a:r>
            <a:r>
              <a:rPr lang="en-GB" b="1" dirty="0" err="1"/>
              <a:t>hawdd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gloddio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ddodwy</a:t>
            </a:r>
            <a:r>
              <a:rPr lang="en-GB" b="1" dirty="0"/>
              <a:t> </a:t>
            </a:r>
            <a:r>
              <a:rPr lang="en-GB" b="1" dirty="0" err="1"/>
              <a:t>wyau</a:t>
            </a:r>
            <a:r>
              <a:rPr lang="en-GB" b="1" dirty="0"/>
              <a:t> a </a:t>
            </a:r>
            <a:r>
              <a:rPr lang="en-GB" b="1" dirty="0" err="1"/>
              <a:t>chysgodi</a:t>
            </a:r>
            <a:endParaRPr lang="en-GB" b="1" dirty="0" err="1">
              <a:cs typeface="Calibri"/>
            </a:endParaRPr>
          </a:p>
          <a:p>
            <a:endParaRPr lang="en-GB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490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twyni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Nhwyni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 </a:t>
            </a:r>
            <a:r>
              <a:rPr lang="en-GB" dirty="0"/>
              <a:t>a </a:t>
            </a:r>
            <a:r>
              <a:rPr lang="en-GB" dirty="0" err="1"/>
              <a:t>thwyni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Woolacombe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! </a:t>
            </a:r>
            <a:r>
              <a:rPr lang="en-GB" dirty="0"/>
              <a:t>Mae </a:t>
            </a:r>
            <a:r>
              <a:rPr lang="en-GB" dirty="0" err="1"/>
              <a:t>gweision</a:t>
            </a:r>
            <a:r>
              <a:rPr lang="en-GB" dirty="0"/>
              <a:t> y </a:t>
            </a:r>
            <a:r>
              <a:rPr lang="en-GB" dirty="0" err="1"/>
              <a:t>neidr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cwningod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chwilod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nadroedd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 err="1"/>
              <a:t>llyffantod</a:t>
            </a:r>
            <a:r>
              <a:rPr lang="en-GB" dirty="0"/>
              <a:t> ac </a:t>
            </a:r>
            <a:r>
              <a:rPr lang="en-GB" dirty="0" err="1"/>
              <a:t>adar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bodd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dwyni</a:t>
            </a:r>
            <a:r>
              <a:rPr lang="en-GB" dirty="0"/>
              <a:t> </a:t>
            </a:r>
            <a:r>
              <a:rPr lang="en-GB" dirty="0" err="1"/>
              <a:t>tywod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A8C04-E72E-4186-8840-00B3A4CEC8B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053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dirty="0"/>
              <a:t>Mae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wahanol</a:t>
            </a:r>
            <a:r>
              <a:rPr lang="en-GB" dirty="0"/>
              <a:t> </a:t>
            </a:r>
            <a:r>
              <a:rPr lang="en-GB" dirty="0" err="1"/>
              <a:t>bryfed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Nhwyni</a:t>
            </a:r>
            <a:r>
              <a:rPr lang="en-GB" dirty="0"/>
              <a:t> </a:t>
            </a:r>
            <a:r>
              <a:rPr lang="en-GB" b="0" i="0" u="none" strike="noStrike" kern="1200" baseline="0" dirty="0" err="1">
                <a:solidFill>
                  <a:schemeClr val="tx1"/>
                </a:solidFill>
              </a:rPr>
              <a:t>Braunton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glöynnod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a </a:t>
            </a:r>
            <a:r>
              <a:rPr lang="en-GB" dirty="0" err="1"/>
              <a:t>gwenyn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b="1" dirty="0"/>
              <a:t>Pam </a:t>
            </a:r>
            <a:r>
              <a:rPr lang="en-GB" b="1" dirty="0" err="1"/>
              <a:t>byddai</a:t>
            </a:r>
            <a:r>
              <a:rPr lang="en-GB" b="1" dirty="0"/>
              <a:t> </a:t>
            </a:r>
            <a:r>
              <a:rPr lang="en-GB" b="1" dirty="0" err="1"/>
              <a:t>pryfed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hoffi</a:t>
            </a:r>
            <a:r>
              <a:rPr lang="en-GB" b="1" dirty="0"/>
              <a:t> </a:t>
            </a:r>
            <a:r>
              <a:rPr lang="en-GB" b="1" dirty="0" err="1"/>
              <a:t>byw</a:t>
            </a:r>
            <a:r>
              <a:rPr lang="en-GB" b="1" dirty="0"/>
              <a:t> </a:t>
            </a:r>
            <a:r>
              <a:rPr lang="en-GB" b="1" dirty="0" err="1"/>
              <a:t>mewn</a:t>
            </a:r>
            <a:r>
              <a:rPr lang="en-GB" b="1" dirty="0"/>
              <a:t> </a:t>
            </a:r>
            <a:r>
              <a:rPr lang="en-GB" b="1" dirty="0" err="1"/>
              <a:t>twyni</a:t>
            </a:r>
            <a:r>
              <a:rPr lang="en-GB" b="1" dirty="0"/>
              <a:t> </a:t>
            </a:r>
            <a:r>
              <a:rPr lang="en-GB" b="1" dirty="0" err="1"/>
              <a:t>tywod</a:t>
            </a:r>
            <a:r>
              <a:rPr lang="en-GB" b="1" u="none" strike="noStrike" kern="1200" baseline="0" dirty="0">
                <a:solidFill>
                  <a:schemeClr val="tx1"/>
                </a:solidFill>
              </a:rPr>
              <a:t>?</a:t>
            </a:r>
            <a:endParaRPr lang="en-GB" b="1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pryfed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hoffi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</a:t>
            </a:r>
            <a:r>
              <a:rPr lang="en-GB" dirty="0" err="1"/>
              <a:t>oherwydd</a:t>
            </a:r>
            <a:r>
              <a:rPr lang="en-GB" dirty="0"/>
              <a:t> bod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flodau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fwydo</a:t>
            </a:r>
            <a:r>
              <a:rPr lang="en-GB" dirty="0"/>
              <a:t> </a:t>
            </a:r>
            <a:r>
              <a:rPr lang="en-GB" dirty="0" err="1"/>
              <a:t>arnyn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gwanwyn</a:t>
            </a:r>
            <a:r>
              <a:rPr lang="en-GB" dirty="0"/>
              <a:t> </a:t>
            </a:r>
            <a:r>
              <a:rPr lang="en-GB" dirty="0" err="1"/>
              <a:t>a'r</a:t>
            </a:r>
            <a:r>
              <a:rPr lang="en-GB" dirty="0"/>
              <a:t> </a:t>
            </a:r>
            <a:r>
              <a:rPr lang="en-GB" dirty="0" err="1"/>
              <a:t>haf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gwenyn</a:t>
            </a:r>
            <a:r>
              <a:rPr lang="en-GB" dirty="0"/>
              <a:t> a </a:t>
            </a:r>
            <a:r>
              <a:rPr lang="en-GB" dirty="0" err="1"/>
              <a:t>elwir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wenyn</a:t>
            </a:r>
            <a:r>
              <a:rPr lang="en-GB" dirty="0"/>
              <a:t> </a:t>
            </a:r>
            <a:r>
              <a:rPr lang="en-GB" dirty="0" err="1"/>
              <a:t>unigol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cartref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oed</a:t>
            </a:r>
            <a:r>
              <a:rPr lang="en-GB" dirty="0"/>
              <a:t> </a:t>
            </a:r>
            <a:r>
              <a:rPr lang="en-GB" dirty="0" err="1"/>
              <a:t>drwy</a:t>
            </a:r>
            <a:r>
              <a:rPr lang="en-GB" dirty="0"/>
              <a:t> </a:t>
            </a:r>
            <a:r>
              <a:rPr lang="en-GB" dirty="0" err="1"/>
              <a:t>gloddio</a:t>
            </a:r>
            <a:r>
              <a:rPr lang="en-GB" dirty="0"/>
              <a:t> </a:t>
            </a:r>
            <a:r>
              <a:rPr lang="en-GB" dirty="0" err="1"/>
              <a:t>tyllau</a:t>
            </a:r>
            <a:r>
              <a:rPr lang="en-GB" dirty="0"/>
              <a:t> </a:t>
            </a:r>
            <a:r>
              <a:rPr lang="en-GB" dirty="0" err="1"/>
              <a:t>bach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b="0" i="0" u="none" strike="noStrike" kern="1200" baseline="0" dirty="0">
              <a:solidFill>
                <a:schemeClr val="tx1"/>
              </a:solidFill>
              <a:cs typeface="Calibri"/>
            </a:endParaRPr>
          </a:p>
          <a:p>
            <a:endParaRPr lang="en-GB" dirty="0"/>
          </a:p>
          <a:p>
            <a:r>
              <a:rPr lang="en-GB" dirty="0"/>
              <a:t>Mae </a:t>
            </a:r>
            <a:r>
              <a:rPr lang="en-GB" dirty="0" err="1"/>
              <a:t>brenhines</a:t>
            </a:r>
            <a:r>
              <a:rPr lang="en-GB" dirty="0"/>
              <a:t> y </a:t>
            </a:r>
            <a:r>
              <a:rPr lang="en-GB" dirty="0" err="1"/>
              <a:t>cacwn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chartref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, </a:t>
            </a:r>
            <a:r>
              <a:rPr lang="en-GB" dirty="0"/>
              <a:t>a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aros</a:t>
            </a:r>
            <a:r>
              <a:rPr lang="en-GB" dirty="0"/>
              <a:t> </a:t>
            </a:r>
            <a:r>
              <a:rPr lang="en-GB" dirty="0" err="1"/>
              <a:t>ynddo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y </a:t>
            </a:r>
            <a:r>
              <a:rPr lang="en-GB" dirty="0" err="1"/>
              <a:t>gaeaf</a:t>
            </a:r>
            <a:r>
              <a:rPr lang="en-GB" b="0" i="0" u="none" strike="noStrike" kern="1200" baseline="0" dirty="0">
                <a:solidFill>
                  <a:schemeClr val="tx1"/>
                </a:solidFill>
              </a:rPr>
              <a:t>.</a:t>
            </a:r>
            <a:endParaRPr lang="en-GB" dirty="0"/>
          </a:p>
          <a:p>
            <a:endParaRPr lang="en-GB" dirty="0"/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83228-E0D5-4066-93E1-BC132CFB9B7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415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9EB5E-395B-4F14-97A1-39080C0A2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F63DD-911B-457D-9174-764BFB38B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E2D28-2EB8-4ED0-9301-2AF593AE3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C816E-08B6-4154-9F43-CCAD7B68D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D2BFD-7C34-4928-BFAE-D6890C61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38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1BD49-6F46-43DA-87A6-6232D5E46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F1E49-CD07-466C-A0E7-C3612CC59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ACB21-00A8-418C-8320-FB1115C5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6C809-58F2-4630-B32D-05C14796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0FAD0-5BB2-444F-A19C-DA1A155D3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60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C7D29-34F2-4C53-8CAA-5D8A36D78D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AC8E8-FEF0-447A-A8A4-218705371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14B65-392C-44BB-89FB-3FDC1FD31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B90BE-E80E-452C-8E5A-2B5D123A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A7F4E-FB61-4F3E-9161-CA8E2B1A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6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09553-F5ED-4B16-9D04-BFDA9517A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CDDCF-2389-487B-A645-8C95ABF1D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9CCAA-5874-4C25-8AFE-4CB69EAC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927AF-F133-4125-BE26-D613CD41C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14B29-1B60-4B95-A06D-60565320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67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41A6-7ADB-4B7C-A1F7-3545085A8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CC7C5-38A5-41D0-9809-812CDA923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EB58E-9F13-4F99-A22C-986CE136B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BD557-826C-46DD-BA62-44D50259C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932D3-F103-41B0-AC8D-5F47E32F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10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7476F-0290-4B3B-9576-9759467E6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D7B20-EDE2-41E6-AB13-973BCF3C4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2614BB-8000-4959-9382-D0C4154A7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3E2997-2532-4434-BDC1-1252C5CF2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0051E-B26F-448A-96BC-BCD359684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B2218-4BDE-4890-9C1C-AFE04575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9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56EB3-DDD6-47DD-B539-DE93EA5CD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B2A46-A483-4B76-A3EB-4103C2C12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5A48D-01DA-44ED-932F-DE8002A7E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0076A-7FCE-4BD5-9DA4-7BD0408E34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A220E6-447A-43C4-BAFD-4393DEBCD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277E0F-6793-4153-A4C9-04E60480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893438-698A-4311-BC96-C696D3A5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568DCE-53CC-443A-A96B-5BE86A11E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8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07842-9079-4F32-AC1A-1A30AF3D2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179B6-2F82-419E-8F9D-B610A56E7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98BF08-D6A1-458D-BA7C-E1429034C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9CCBB-4A14-42D8-8C6B-B599E30F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92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5FA353-9110-4C4F-A7C8-730D7F33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322887-8041-474C-9DD7-F2B4F23F6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68B3D-AD13-41D5-884C-9F939DB97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06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514-286D-444E-9D0C-EBB95DEE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8C3BE-349F-4344-9B49-258F2847D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EA95A-B4FA-4966-A243-5446AE5E2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48E78-EB99-44CC-9A1E-F8008C6DF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CBD4C9-A618-4689-80EB-E640DD63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B2DD8-1DB6-4C2E-B599-46416F2AC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47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6624-C4A9-4453-981C-178099001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37BCE-B1DC-4D54-8D9D-AA51D2D6D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4FBAC-A8A8-4EC2-BDC0-A6236B808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E2786-9C4F-49D9-9EA4-77D8F222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AA7AB-C4EE-4B4E-9DBE-79414AECA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74169-0739-4C38-A58D-452F8F21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77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9FF254-9BB2-4256-ACB1-BCF5C70E8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FAB19-C461-481F-B1D4-BBBA4A377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EC72D-D703-4B5A-8655-8175AF230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A6426-4903-4F35-9A28-58738298865E}" type="datetimeFigureOut">
              <a:rPr lang="en-GB" smtClean="0"/>
              <a:t>20/04/2023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3EC94-3003-4A69-9BAD-1E19C17F3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A933C-FCC9-48CC-A3F1-489ABBF14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20D54-5012-41EB-A1D4-F87922D28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20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ynamicdunescapes.co.uk/get-involved/school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7F270E-14A3-43BB-A659-93957504E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1198"/>
            <a:ext cx="5833514" cy="132801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2DBD118-FF0E-4BC2-98D1-CB7EFC1E9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5675" cy="1344854"/>
          </a:xfrm>
        </p:spPr>
        <p:txBody>
          <a:bodyPr>
            <a:normAutofit/>
          </a:bodyPr>
          <a:lstStyle/>
          <a:p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Cyflwyno</a:t>
            </a:r>
            <a:r>
              <a:rPr lang="en-GB" sz="3600" dirty="0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Twyni</a:t>
            </a:r>
            <a:r>
              <a:rPr lang="en-GB" sz="3600" dirty="0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Tywod</a:t>
            </a:r>
            <a:r>
              <a:rPr lang="en-GB" sz="3600" dirty="0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 (CA2) :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Nodiadau</a:t>
            </a:r>
            <a:r>
              <a:rPr lang="en-GB" sz="3600" dirty="0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i</a:t>
            </a:r>
            <a:r>
              <a:rPr lang="en-GB" sz="3600" dirty="0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 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ea typeface="+mj-lt"/>
                <a:cs typeface="Leelawadee"/>
              </a:rPr>
              <a:t>Athrawon</a:t>
            </a:r>
            <a:endParaRPr lang="en-GB" sz="3600">
              <a:solidFill>
                <a:srgbClr val="00A0A4"/>
              </a:solidFill>
              <a:latin typeface="Leelawadee"/>
              <a:ea typeface="+mj-lt"/>
              <a:cs typeface="Leelawadee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25CC33C-BF51-4548-B776-E2020F711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313" y="1382318"/>
            <a:ext cx="10785846" cy="49566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1600" b="1" dirty="0" err="1">
                <a:solidFill>
                  <a:srgbClr val="008080"/>
                </a:solidFill>
                <a:latin typeface="Leelawadee"/>
                <a:cs typeface="Leelawadee"/>
              </a:rPr>
              <a:t>Disgrifiad</a:t>
            </a:r>
            <a:endParaRPr lang="en-GB" sz="1600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Mae'r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cyflwyniad</a:t>
            </a:r>
            <a:r>
              <a:rPr lang="en-GB" sz="1600" dirty="0">
                <a:latin typeface="Leelawadee"/>
                <a:cs typeface="Leelawadee"/>
              </a:rPr>
              <a:t> PowerPoint </a:t>
            </a:r>
            <a:r>
              <a:rPr lang="en-GB" sz="1600" dirty="0" err="1">
                <a:latin typeface="Leelawadee"/>
                <a:cs typeface="Leelawadee"/>
              </a:rPr>
              <a:t>hwn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gyda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chyfarwyddiadau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adran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nodiadau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bob </a:t>
            </a:r>
            <a:r>
              <a:rPr lang="en-GB" sz="1600" dirty="0" err="1">
                <a:latin typeface="Leelawadee"/>
                <a:cs typeface="Leelawadee"/>
              </a:rPr>
              <a:t>tudalen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bywyd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gwyllt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hanes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nodweddion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systemau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r>
              <a:rPr lang="en-GB" sz="1600" dirty="0">
                <a:latin typeface="Leelawadee"/>
                <a:cs typeface="Leelawadee"/>
              </a:rPr>
              <a:t>. </a:t>
            </a:r>
            <a:r>
              <a:rPr lang="en-GB" sz="1600" dirty="0" err="1">
                <a:latin typeface="Leelawadee"/>
                <a:cs typeface="Leelawadee"/>
              </a:rPr>
              <a:t>Mae'n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defnyddio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astudiaethau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Leelawadee"/>
                <a:cs typeface="Leelawadee"/>
              </a:rPr>
              <a:t>achos</a:t>
            </a:r>
            <a:r>
              <a:rPr lang="en-GB" sz="1600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Leelawadee"/>
                <a:cs typeface="Leelawadee"/>
              </a:rPr>
              <a:t>yng</a:t>
            </a:r>
            <a:r>
              <a:rPr lang="en-GB" sz="1600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Ngogledd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Dyfnaint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Amser:</a:t>
            </a:r>
            <a:r>
              <a:rPr lang="en-GB" sz="1600" b="1" dirty="0">
                <a:solidFill>
                  <a:srgbClr val="000000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latin typeface="Leelawadee"/>
                <a:cs typeface="Leelawadee"/>
              </a:rPr>
              <a:t>Caniatewch</a:t>
            </a:r>
            <a:r>
              <a:rPr lang="en-GB" sz="1600" b="1" dirty="0">
                <a:latin typeface="Leelawadee"/>
                <a:cs typeface="Leelawadee"/>
              </a:rPr>
              <a:t> 30 </a:t>
            </a:r>
            <a:r>
              <a:rPr lang="en-GB" sz="1600" b="1" dirty="0" err="1">
                <a:latin typeface="Leelawadee"/>
                <a:cs typeface="Leelawadee"/>
              </a:rPr>
              <a:t>munud</a:t>
            </a:r>
            <a:r>
              <a:rPr lang="en-GB" sz="1600" b="1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sz="1600" b="1" dirty="0">
              <a:solidFill>
                <a:srgbClr val="000000"/>
              </a:solidFill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Mae’r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cysylltiadau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cwricwlwm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o’r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wers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hon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yn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1600" b="1" dirty="0" err="1">
                <a:solidFill>
                  <a:srgbClr val="009999"/>
                </a:solidFill>
                <a:latin typeface="Leelawadee"/>
                <a:cs typeface="Leelawadee"/>
              </a:rPr>
              <a:t>cynnwys</a:t>
            </a:r>
            <a:r>
              <a:rPr lang="en-GB" sz="1600" b="1" dirty="0">
                <a:solidFill>
                  <a:srgbClr val="009999"/>
                </a:solidFill>
                <a:latin typeface="Leelawadee"/>
                <a:cs typeface="Leelawadee"/>
              </a:rPr>
              <a:t>:</a:t>
            </a:r>
          </a:p>
          <a:p>
            <a:pPr marL="0" indent="0">
              <a:buNone/>
            </a:pPr>
            <a:r>
              <a:rPr lang="en-GB" sz="1600" b="1" dirty="0" err="1">
                <a:latin typeface="Leelawadee"/>
                <a:cs typeface="Leelawadee"/>
              </a:rPr>
              <a:t>Gwyddoniaeth</a:t>
            </a:r>
            <a:r>
              <a:rPr lang="en-GB" sz="1600" b="1" dirty="0">
                <a:latin typeface="Leelawadee"/>
                <a:cs typeface="Leelawadee"/>
              </a:rPr>
              <a:t> CA2</a:t>
            </a: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Mae'n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ofynnol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fyfyrwyr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adnabod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enwi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amrywiaeth</a:t>
            </a:r>
            <a:r>
              <a:rPr lang="en-GB" sz="1600" dirty="0">
                <a:latin typeface="Leelawadee"/>
                <a:cs typeface="Leelawadee"/>
              </a:rPr>
              <a:t> o </a:t>
            </a:r>
            <a:r>
              <a:rPr lang="en-GB" sz="1600" dirty="0" err="1">
                <a:latin typeface="Leelawadee"/>
                <a:cs typeface="Leelawadee"/>
              </a:rPr>
              <a:t>bethau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byw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amgylchedd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lleol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ehangach</a:t>
            </a:r>
            <a:r>
              <a:rPr lang="en-GB" sz="1600" dirty="0">
                <a:latin typeface="Leelawadee"/>
                <a:cs typeface="Leelawadee"/>
              </a:rPr>
              <a:t>, a </a:t>
            </a:r>
            <a:r>
              <a:rPr lang="en-GB" sz="1600" dirty="0" err="1">
                <a:latin typeface="Leelawadee"/>
                <a:cs typeface="Leelawadee"/>
              </a:rPr>
              <a:t>chydnabod</a:t>
            </a:r>
            <a:r>
              <a:rPr lang="en-GB" sz="1600" dirty="0">
                <a:latin typeface="Leelawadee"/>
                <a:cs typeface="Leelawadee"/>
              </a:rPr>
              <a:t> y gall </a:t>
            </a:r>
            <a:r>
              <a:rPr lang="en-GB" sz="1600" dirty="0" err="1">
                <a:latin typeface="Leelawadee"/>
                <a:cs typeface="Leelawadee"/>
              </a:rPr>
              <a:t>amgylcheddau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newid</a:t>
            </a:r>
            <a:r>
              <a:rPr lang="en-GB" sz="1600" dirty="0">
                <a:latin typeface="Leelawadee"/>
                <a:cs typeface="Leelawadee"/>
              </a:rPr>
              <a:t>. </a:t>
            </a:r>
            <a:r>
              <a:rPr lang="en-GB" sz="1600" dirty="0" err="1">
                <a:latin typeface="Leelawadee"/>
                <a:cs typeface="Leelawadee"/>
              </a:rPr>
              <a:t>Mae’r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cyflwyniad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hefyd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edrych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ryngweithio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rhyngddibyniaeth</a:t>
            </a:r>
            <a:r>
              <a:rPr lang="en-GB" sz="1600" dirty="0">
                <a:latin typeface="Leelawadee"/>
                <a:cs typeface="Leelawadee"/>
              </a:rPr>
              <a:t>, ac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ymchwilio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i’r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amgylchedd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lleol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godi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ateb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cwestiynau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sy’n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helpu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myfyrwyr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adnabod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astudio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planhigion</a:t>
            </a:r>
            <a:r>
              <a:rPr lang="en-GB" sz="1600" dirty="0">
                <a:latin typeface="Leelawadee"/>
                <a:cs typeface="Leelawadee"/>
              </a:rPr>
              <a:t> ac </a:t>
            </a:r>
            <a:r>
              <a:rPr lang="en-GB" sz="1600" dirty="0" err="1">
                <a:latin typeface="Leelawadee"/>
                <a:cs typeface="Leelawadee"/>
              </a:rPr>
              <a:t>anifeiliaid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cynefin</a:t>
            </a:r>
            <a:r>
              <a:rPr lang="en-GB" sz="1600" dirty="0">
                <a:latin typeface="Leelawadee"/>
                <a:cs typeface="Leelawadee"/>
              </a:rPr>
              <a:t>.</a:t>
            </a:r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sz="1600" b="1" dirty="0">
                <a:latin typeface="Leelawadee"/>
                <a:cs typeface="Leelawadee"/>
              </a:rPr>
              <a:t>Hanes CA2</a:t>
            </a:r>
            <a:endParaRPr lang="en-GB" sz="1600" b="1">
              <a:latin typeface="Leelawadee"/>
              <a:cs typeface="Leelawadee"/>
            </a:endParaRPr>
          </a:p>
          <a:p>
            <a:pPr marL="0" indent="0">
              <a:buNone/>
            </a:pPr>
            <a:r>
              <a:rPr lang="en-GB" sz="1600" dirty="0" err="1">
                <a:latin typeface="Leelawadee"/>
                <a:cs typeface="Leelawadee"/>
              </a:rPr>
              <a:t>Wrth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edrych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dwyni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tywod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mae'r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cyflwyniad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hwn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archwilio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newidiadau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ym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Mhrydain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hanes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lleol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r>
              <a:rPr lang="en-GB" sz="1600" b="1" dirty="0" err="1">
                <a:latin typeface="Leelawadee"/>
                <a:cs typeface="Leelawadee"/>
              </a:rPr>
              <a:t>Daearyddiaeth</a:t>
            </a:r>
            <a:r>
              <a:rPr lang="en-GB" sz="1600" b="1" dirty="0">
                <a:latin typeface="Leelawadee"/>
                <a:cs typeface="Leelawadee"/>
              </a:rPr>
              <a:t> CA2</a:t>
            </a:r>
          </a:p>
          <a:p>
            <a:pPr marL="0" indent="0" algn="ctr">
              <a:buNone/>
            </a:pPr>
            <a:r>
              <a:rPr lang="en-GB" sz="1600" dirty="0" err="1">
                <a:latin typeface="Leelawadee"/>
                <a:cs typeface="Leelawadee"/>
              </a:rPr>
              <a:t>Mae'n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ofynnol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fyfyrwyr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enwi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lleoli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rhanbarthau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daearyddol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a’u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nodweddion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penodol</a:t>
            </a:r>
            <a:r>
              <a:rPr lang="en-GB" sz="1600" dirty="0">
                <a:latin typeface="Leelawadee"/>
                <a:cs typeface="Leelawadee"/>
              </a:rPr>
              <a:t>, </a:t>
            </a:r>
            <a:r>
              <a:rPr lang="en-GB" sz="1600" dirty="0" err="1">
                <a:latin typeface="Leelawadee"/>
                <a:cs typeface="Leelawadee"/>
              </a:rPr>
              <a:t>disgrifio</a:t>
            </a:r>
            <a:r>
              <a:rPr lang="en-GB" sz="1600" dirty="0">
                <a:latin typeface="Leelawadee"/>
                <a:cs typeface="Leelawadee"/>
              </a:rPr>
              <a:t> a </a:t>
            </a:r>
            <a:r>
              <a:rPr lang="en-GB" sz="1600" dirty="0" err="1">
                <a:latin typeface="Leelawadee"/>
                <a:cs typeface="Leelawadee"/>
              </a:rPr>
              <a:t>deall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agweddau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allweddol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ar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ddaearyddiaeth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ffisegol</a:t>
            </a:r>
            <a:r>
              <a:rPr lang="en-GB" sz="1600" dirty="0">
                <a:latin typeface="Leelawadee"/>
                <a:cs typeface="Leelawadee"/>
              </a:rPr>
              <a:t>, a </a:t>
            </a:r>
            <a:r>
              <a:rPr lang="en-GB" sz="1600" dirty="0" err="1">
                <a:latin typeface="Leelawadee"/>
                <a:cs typeface="Leelawadee"/>
              </a:rPr>
              <a:t>defnyddio</a:t>
            </a:r>
            <a:r>
              <a:rPr lang="en-GB" sz="1600" dirty="0">
                <a:latin typeface="Leelawadee"/>
                <a:cs typeface="Leelawadee"/>
              </a:rPr>
              <a:t> </a:t>
            </a:r>
            <a:r>
              <a:rPr lang="en-GB" sz="1600" dirty="0" err="1">
                <a:latin typeface="Leelawadee"/>
                <a:cs typeface="Leelawadee"/>
              </a:rPr>
              <a:t>mapiau</a:t>
            </a:r>
            <a:r>
              <a:rPr lang="en-GB" sz="1600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sz="1600" b="1" dirty="0">
              <a:latin typeface="Leelawadee"/>
              <a:cs typeface="Leelawadee"/>
            </a:endParaRPr>
          </a:p>
          <a:p>
            <a:pPr marL="0" indent="0">
              <a:buNone/>
            </a:pPr>
            <a:endParaRPr lang="en-GB"/>
          </a:p>
          <a:p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16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2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mammal, grass, cat, standing&#10;&#10;Description automatically generated">
            <a:extLst>
              <a:ext uri="{FF2B5EF4-FFF2-40B4-BE49-F238E27FC236}">
                <a16:creationId xmlns:a16="http://schemas.microsoft.com/office/drawing/2014/main" id="{50C98270-AE9E-4666-8B33-9E7FA1F48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321" y="1386065"/>
            <a:ext cx="3358280" cy="5105494"/>
          </a:xfrm>
          <a:prstGeom prst="rect">
            <a:avLst/>
          </a:prstGeom>
        </p:spPr>
      </p:pic>
      <p:pic>
        <p:nvPicPr>
          <p:cNvPr id="16" name="Picture 15" descr="A reptile in the grass&#10;&#10;Description automatically generated">
            <a:extLst>
              <a:ext uri="{FF2B5EF4-FFF2-40B4-BE49-F238E27FC236}">
                <a16:creationId xmlns:a16="http://schemas.microsoft.com/office/drawing/2014/main" id="{5CE4D748-5A82-4F21-88F4-AEB03830C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000" y="1386065"/>
            <a:ext cx="3546404" cy="26573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180A8C-1F18-4357-80FE-4838DF2E5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352" y="4290680"/>
            <a:ext cx="3609570" cy="24063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BBC981-D3BB-460D-A7DC-8FE3E34116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1521" y="100709"/>
            <a:ext cx="2360250" cy="11777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95953D-D58F-4DA2-8B64-473BE890FF35}"/>
              </a:ext>
            </a:extLst>
          </p:cNvPr>
          <p:cNvSpPr/>
          <p:nvPr/>
        </p:nvSpPr>
        <p:spPr>
          <a:xfrm>
            <a:off x="313023" y="427965"/>
            <a:ext cx="929213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llawer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greaduriaid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gwneud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cartref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mewn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 </a:t>
            </a:r>
          </a:p>
        </p:txBody>
      </p:sp>
      <p:pic>
        <p:nvPicPr>
          <p:cNvPr id="10" name="Picture 9" descr="A picture containing reptile, lizard&#10;&#10;Description automatically generated">
            <a:extLst>
              <a:ext uri="{FF2B5EF4-FFF2-40B4-BE49-F238E27FC236}">
                <a16:creationId xmlns:a16="http://schemas.microsoft.com/office/drawing/2014/main" id="{00173C85-E526-46AA-803C-DBE915DE02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000" y="4332791"/>
            <a:ext cx="3546404" cy="23642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BB85BE-5EF6-4B28-8A7A-F789103836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30346" r="42481" b="18305"/>
          <a:stretch/>
        </p:blipFill>
        <p:spPr>
          <a:xfrm>
            <a:off x="260352" y="1386066"/>
            <a:ext cx="3609570" cy="26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25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flower&#10;&#10;Description automatically generated">
            <a:extLst>
              <a:ext uri="{FF2B5EF4-FFF2-40B4-BE49-F238E27FC236}">
                <a16:creationId xmlns:a16="http://schemas.microsoft.com/office/drawing/2014/main" id="{EE3450D1-C349-4DD8-9E0A-CB48443BB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0" y="1156870"/>
            <a:ext cx="3533263" cy="26318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FDCAF3-0824-4E0C-8A01-BD02D3452146}"/>
              </a:ext>
            </a:extLst>
          </p:cNvPr>
          <p:cNvSpPr/>
          <p:nvPr/>
        </p:nvSpPr>
        <p:spPr>
          <a:xfrm>
            <a:off x="313023" y="427965"/>
            <a:ext cx="845052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pryfed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byw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mewn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hefyd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 Pam? </a:t>
            </a:r>
          </a:p>
        </p:txBody>
      </p:sp>
      <p:pic>
        <p:nvPicPr>
          <p:cNvPr id="11" name="Picture 10" descr="A butterfly on a flower&#10;&#10;Description automatically generated">
            <a:extLst>
              <a:ext uri="{FF2B5EF4-FFF2-40B4-BE49-F238E27FC236}">
                <a16:creationId xmlns:a16="http://schemas.microsoft.com/office/drawing/2014/main" id="{86E5113C-B698-495B-AB94-E4593FD20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29" y="1156870"/>
            <a:ext cx="3677917" cy="2645082"/>
          </a:xfrm>
          <a:prstGeom prst="rect">
            <a:avLst/>
          </a:prstGeom>
        </p:spPr>
      </p:pic>
      <p:pic>
        <p:nvPicPr>
          <p:cNvPr id="12" name="Picture 11" descr="A bee on a flower&#10;&#10;Description automatically generated">
            <a:extLst>
              <a:ext uri="{FF2B5EF4-FFF2-40B4-BE49-F238E27FC236}">
                <a16:creationId xmlns:a16="http://schemas.microsoft.com/office/drawing/2014/main" id="{6D3C17C7-C36A-46F8-928F-D031FBF905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5"/>
          <a:stretch/>
        </p:blipFill>
        <p:spPr>
          <a:xfrm>
            <a:off x="8345713" y="1134817"/>
            <a:ext cx="3489825" cy="26538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C72FDA-5BC7-41A7-AC1D-D8155EE37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30" y="4007637"/>
            <a:ext cx="3533262" cy="2649947"/>
          </a:xfrm>
          <a:prstGeom prst="rect">
            <a:avLst/>
          </a:prstGeom>
        </p:spPr>
      </p:pic>
      <p:pic>
        <p:nvPicPr>
          <p:cNvPr id="14" name="Picture 13" descr="A small insect on a branch&#10;&#10;Description automatically generated">
            <a:extLst>
              <a:ext uri="{FF2B5EF4-FFF2-40B4-BE49-F238E27FC236}">
                <a16:creationId xmlns:a16="http://schemas.microsoft.com/office/drawing/2014/main" id="{AF6252A5-B61D-47B2-9CF2-FA4FB155FF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94374"/>
            <a:ext cx="3677916" cy="267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15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flower&#10;&#10;Description automatically generated">
            <a:extLst>
              <a:ext uri="{FF2B5EF4-FFF2-40B4-BE49-F238E27FC236}">
                <a16:creationId xmlns:a16="http://schemas.microsoft.com/office/drawing/2014/main" id="{DCFE4268-BCF4-49A6-AC58-A0160D3BA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41" y="1661655"/>
            <a:ext cx="4288024" cy="4704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D2ED55-E443-4952-A4A6-CCC6B3653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3662" y="1661655"/>
            <a:ext cx="4312425" cy="470455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540B0F7-22FD-4110-A530-637972082482}"/>
              </a:ext>
            </a:extLst>
          </p:cNvPr>
          <p:cNvSpPr/>
          <p:nvPr/>
        </p:nvSpPr>
        <p:spPr>
          <a:xfrm>
            <a:off x="1222303" y="552698"/>
            <a:ext cx="1042060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gartref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lawer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blanhigion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sydd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wedi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addasu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mewn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ffordd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arbennig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46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0C804448-342E-45D8-A09B-63893A76D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23" y="951185"/>
            <a:ext cx="7611777" cy="571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741AC4D-BA8D-453D-914D-FDEB7BFBE599}"/>
              </a:ext>
            </a:extLst>
          </p:cNvPr>
          <p:cNvSpPr/>
          <p:nvPr/>
        </p:nvSpPr>
        <p:spPr>
          <a:xfrm>
            <a:off x="313024" y="985205"/>
            <a:ext cx="3489720" cy="31085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Oeddech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chi’n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gwybod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 Mae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gan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rai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byllau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! </a:t>
            </a:r>
            <a:endParaRPr lang="en-GB" sz="28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2800" dirty="0">
              <a:solidFill>
                <a:srgbClr val="008080"/>
              </a:solidFill>
              <a:latin typeface="Leelawadee"/>
              <a:cs typeface="Leelawadee"/>
            </a:endParaRPr>
          </a:p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Pwy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sy’n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byw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yno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tybed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 </a:t>
            </a:r>
            <a:endParaRPr lang="en-GB" sz="28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endParaRPr lang="en-GB" sz="2800" dirty="0">
              <a:solidFill>
                <a:srgbClr val="008080"/>
              </a:solidFill>
              <a:latin typeface="Leelawadee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4139367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erd of cattle grazing on a lush green field&#10;&#10;Description automatically generated">
            <a:extLst>
              <a:ext uri="{FF2B5EF4-FFF2-40B4-BE49-F238E27FC236}">
                <a16:creationId xmlns:a16="http://schemas.microsoft.com/office/drawing/2014/main" id="{6CEB648F-D760-44F7-BABB-219FBA94F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864" y="1140357"/>
            <a:ext cx="9510085" cy="50961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91F5C9-BF7C-4F35-A435-84E488443143}"/>
              </a:ext>
            </a:extLst>
          </p:cNvPr>
          <p:cNvSpPr/>
          <p:nvPr/>
        </p:nvSpPr>
        <p:spPr>
          <a:xfrm>
            <a:off x="308911" y="359930"/>
            <a:ext cx="11574177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Buchod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ffermio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  </a:t>
            </a:r>
            <a:endParaRPr lang="en-GB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4826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FD8BC41-6F74-4DBA-8DF4-D99D4D359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06" y="1394973"/>
            <a:ext cx="3541486" cy="23609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048153-B2CE-4D92-BD65-6ED619CD6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18" y="1419056"/>
            <a:ext cx="3761362" cy="25075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B94D34-7EAE-47D7-AFF1-975CEE794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2315" y="1540821"/>
            <a:ext cx="3181080" cy="4771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3CF01-43E5-4024-8182-5C763CA5C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06" y="4069044"/>
            <a:ext cx="3541486" cy="23609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F3BDEF-60B4-4C5F-AE01-DCF4468A18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3819" y="4140119"/>
            <a:ext cx="3761363" cy="25075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3AD2BA-3CF0-4A34-967E-5C450D536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8292" y="182096"/>
            <a:ext cx="2430685" cy="121287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29C4C7D-E0D7-4A70-A1A5-82E8F1DA1A11}"/>
              </a:ext>
            </a:extLst>
          </p:cNvPr>
          <p:cNvSpPr/>
          <p:nvPr/>
        </p:nvSpPr>
        <p:spPr>
          <a:xfrm>
            <a:off x="313023" y="427965"/>
            <a:ext cx="8450525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Pobl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thwyni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5796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B1CA38-F7E7-4469-B36C-11989EDD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2943"/>
            <a:ext cx="3909135" cy="36776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BC80B-B5B6-467A-AB65-064978C25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701"/>
            <a:ext cx="8949704" cy="2036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97C74A-43FA-48E7-9799-5C0EBCC273AB}"/>
              </a:ext>
            </a:extLst>
          </p:cNvPr>
          <p:cNvSpPr txBox="1"/>
          <p:nvPr/>
        </p:nvSpPr>
        <p:spPr>
          <a:xfrm>
            <a:off x="1554817" y="3075057"/>
            <a:ext cx="8949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Leelawadee" panose="020B0502040204020203" pitchFamily="34" charset="-34"/>
                <a:ea typeface="+mn-ea"/>
                <a:cs typeface="Leelawadee" panose="020B0502040204020203" pitchFamily="34" charset="-34"/>
              </a:rPr>
              <a:t>WWW.DYNAMICDUNESCAPES.CO.UK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B5817-E1D9-4816-8C8C-24327E22A4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866" y="4030521"/>
            <a:ext cx="3909134" cy="28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6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AFD426-2B75-4FA8-ACE4-0B2E99730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1198"/>
            <a:ext cx="5833514" cy="132801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FFAB072-A50F-41A6-B10B-52066B940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6739" cy="1344854"/>
          </a:xfrm>
        </p:spPr>
        <p:txBody>
          <a:bodyPr>
            <a:normAutofit/>
          </a:bodyPr>
          <a:lstStyle/>
          <a:p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Cyflwyno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 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Twyni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 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Tywod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 (CA2) : 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Nodiadau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 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i</a:t>
            </a:r>
            <a:r>
              <a:rPr lang="en-GB" sz="3600" dirty="0">
                <a:solidFill>
                  <a:srgbClr val="00A0A4"/>
                </a:solidFill>
                <a:latin typeface="Leelawadee"/>
                <a:cs typeface="Leelawadee"/>
              </a:rPr>
              <a:t> </a:t>
            </a:r>
            <a:r>
              <a:rPr lang="en-GB" sz="3600" dirty="0" err="1">
                <a:solidFill>
                  <a:srgbClr val="00A0A4"/>
                </a:solidFill>
                <a:latin typeface="Leelawadee"/>
                <a:cs typeface="Leelawadee"/>
              </a:rPr>
              <a:t>Athrawon</a:t>
            </a:r>
          </a:p>
          <a:p>
            <a:endParaRPr lang="en-GB" sz="3600" dirty="0">
              <a:solidFill>
                <a:srgbClr val="00A0A4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6AF4AF-FE8C-466C-B5D2-5249A4FF900E}"/>
              </a:ext>
            </a:extLst>
          </p:cNvPr>
          <p:cNvSpPr txBox="1">
            <a:spLocks/>
          </p:cNvSpPr>
          <p:nvPr/>
        </p:nvSpPr>
        <p:spPr>
          <a:xfrm>
            <a:off x="838200" y="1494972"/>
            <a:ext cx="10828828" cy="51525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Amcanion</a:t>
            </a:r>
            <a:endParaRPr lang="en-GB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 err="1">
                <a:latin typeface="Leelawadee"/>
                <a:cs typeface="Leelawadee"/>
              </a:rPr>
              <a:t>Rhowch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drosolwg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i’r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myfyrwyr</a:t>
            </a:r>
            <a:r>
              <a:rPr lang="en-GB" dirty="0">
                <a:latin typeface="Leelawadee"/>
                <a:cs typeface="Leelawadee"/>
              </a:rPr>
              <a:t> o </a:t>
            </a:r>
            <a:r>
              <a:rPr lang="en-GB" dirty="0" err="1">
                <a:latin typeface="Leelawadee"/>
                <a:cs typeface="Leelawadee"/>
              </a:rPr>
              <a:t>fywyd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gwyllt</a:t>
            </a:r>
            <a:r>
              <a:rPr lang="en-GB" dirty="0">
                <a:latin typeface="Leelawadee"/>
                <a:cs typeface="Leelawadee"/>
              </a:rPr>
              <a:t>, </a:t>
            </a:r>
            <a:r>
              <a:rPr lang="en-GB" dirty="0" err="1">
                <a:latin typeface="Leelawadee"/>
                <a:cs typeface="Leelawadee"/>
              </a:rPr>
              <a:t>daearyddiaeth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hanes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, </a:t>
            </a:r>
            <a:r>
              <a:rPr lang="en-GB" dirty="0" err="1">
                <a:latin typeface="Leelawadee"/>
                <a:cs typeface="Leelawadee"/>
              </a:rPr>
              <a:t>gan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ddefnyddio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astudiaethau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achos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Ngogledd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Dyfnaint</a:t>
            </a:r>
            <a:endParaRPr lang="en-GB">
              <a:latin typeface="Leelawadee"/>
              <a:cs typeface="Leelawadee"/>
            </a:endParaRPr>
          </a:p>
          <a:p>
            <a:pPr marL="0" indent="0">
              <a:lnSpc>
                <a:spcPct val="70000"/>
              </a:lnSpc>
              <a:buNone/>
            </a:pPr>
            <a:endParaRPr lang="en-GB" dirty="0">
              <a:latin typeface="Leelawadee"/>
              <a:cs typeface="Leelawadee"/>
            </a:endParaRPr>
          </a:p>
          <a:p>
            <a:pPr marL="457200" indent="-457200"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Ewch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ati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sicrhau</a:t>
            </a:r>
            <a:r>
              <a:rPr lang="en-GB" dirty="0">
                <a:latin typeface="Leelawadee"/>
                <a:cs typeface="Leelawadee"/>
              </a:rPr>
              <a:t> bod y </a:t>
            </a:r>
            <a:r>
              <a:rPr lang="en-GB" dirty="0" err="1">
                <a:latin typeface="Leelawadee"/>
                <a:cs typeface="Leelawadee"/>
              </a:rPr>
              <a:t>disgyblion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gyfarwydd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â’r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ble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mae’r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.</a:t>
            </a:r>
            <a:endParaRPr lang="en-GB">
              <a:latin typeface="Leelawadee"/>
              <a:cs typeface="Leelawadee"/>
            </a:endParaRPr>
          </a:p>
          <a:p>
            <a:pPr marL="457200" indent="-457200"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Ysgogwch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feddwl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thrafodaeth</a:t>
            </a:r>
            <a:r>
              <a:rPr lang="en-GB" dirty="0">
                <a:latin typeface="Leelawadee"/>
                <a:cs typeface="Leelawadee"/>
              </a:rPr>
              <a:t> am </a:t>
            </a:r>
            <a:r>
              <a:rPr lang="en-GB" dirty="0" err="1">
                <a:latin typeface="Leelawadee"/>
                <a:cs typeface="Leelawadee"/>
              </a:rPr>
              <a:t>dwyni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bywyd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gwyllt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.</a:t>
            </a:r>
            <a:endParaRPr lang="en-GB">
              <a:latin typeface="Leelawadee"/>
              <a:cs typeface="Leelawadee"/>
            </a:endParaRPr>
          </a:p>
          <a:p>
            <a:pPr marL="457200" indent="-457200"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Rhowch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drosolwg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eang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i’r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disgyblion</a:t>
            </a:r>
            <a:r>
              <a:rPr lang="en-GB" dirty="0">
                <a:latin typeface="Leelawadee"/>
                <a:cs typeface="Leelawadee"/>
              </a:rPr>
              <a:t> o </a:t>
            </a:r>
            <a:r>
              <a:rPr lang="en-GB" dirty="0" err="1">
                <a:latin typeface="Leelawadee"/>
                <a:cs typeface="Leelawadee"/>
              </a:rPr>
              <a:t>nodweddion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hanes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Ngogledd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Dyfnaint</a:t>
            </a:r>
            <a:r>
              <a:rPr lang="en-GB" dirty="0">
                <a:latin typeface="Leelawadee"/>
                <a:cs typeface="Leelawadee"/>
              </a:rPr>
              <a:t>, </a:t>
            </a:r>
            <a:r>
              <a:rPr lang="en-GB" dirty="0" err="1">
                <a:latin typeface="Leelawadee"/>
                <a:cs typeface="Leelawadee"/>
              </a:rPr>
              <a:t>gan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gynnwys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ffyrdd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mae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pobl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</a:t>
            </a:r>
            <a:endParaRPr lang="en-GB">
              <a:latin typeface="Leelawadee"/>
              <a:cs typeface="Leelawadee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GB" dirty="0" err="1">
                <a:latin typeface="Leelawadee"/>
                <a:cs typeface="Leelawadee"/>
              </a:rPr>
              <a:t>defnyddio’r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endParaRPr lang="en-GB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endParaRPr lang="en-GB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Canlyniadau</a:t>
            </a:r>
            <a:r>
              <a:rPr lang="en-GB" b="1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b="1" dirty="0" err="1">
                <a:solidFill>
                  <a:srgbClr val="008080"/>
                </a:solidFill>
                <a:latin typeface="Leelawadee"/>
                <a:cs typeface="Leelawadee"/>
              </a:rPr>
              <a:t>dysgu</a:t>
            </a:r>
            <a:endParaRPr lang="en-GB" b="1" dirty="0" err="1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>
              <a:buNone/>
            </a:pPr>
            <a:r>
              <a:rPr lang="en-GB" dirty="0" err="1">
                <a:latin typeface="Leelawadee"/>
                <a:cs typeface="Leelawadee"/>
              </a:rPr>
              <a:t>Ar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ddiwedd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cyflwyniad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hwn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dylai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pob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disgybl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allu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gwneud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canlynol</a:t>
            </a:r>
            <a:r>
              <a:rPr lang="en-GB" dirty="0">
                <a:latin typeface="Leelawadee"/>
                <a:cs typeface="Leelawadee"/>
              </a:rPr>
              <a:t>:: </a:t>
            </a:r>
            <a:endParaRPr lang="en-GB" dirty="0">
              <a:latin typeface="Leelawadee"/>
              <a:cs typeface="Calibri"/>
            </a:endParaRPr>
          </a:p>
          <a:p>
            <a:pPr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Disgrifio’r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yng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Ngogledd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Dyfnaint</a:t>
            </a:r>
            <a:r>
              <a:rPr lang="en-GB" dirty="0">
                <a:latin typeface="Leelawadee"/>
                <a:cs typeface="Leelawadee"/>
              </a:rPr>
              <a:t>.</a:t>
            </a:r>
          </a:p>
          <a:p>
            <a:pPr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Siarad</a:t>
            </a:r>
            <a:r>
              <a:rPr lang="en-GB" dirty="0">
                <a:latin typeface="Leelawadee"/>
                <a:cs typeface="Leelawadee"/>
              </a:rPr>
              <a:t> am rai </a:t>
            </a:r>
            <a:r>
              <a:rPr lang="en-GB" dirty="0" err="1">
                <a:latin typeface="Leelawadee"/>
                <a:cs typeface="Leelawadee"/>
              </a:rPr>
              <a:t>darganfyddiadau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hanesyddol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a’u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rôl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mewn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hanes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lleol</a:t>
            </a:r>
            <a:r>
              <a:rPr lang="en-GB" dirty="0">
                <a:latin typeface="Leelawadee"/>
                <a:cs typeface="Leelawadee"/>
              </a:rPr>
              <a:t>.</a:t>
            </a:r>
          </a:p>
          <a:p>
            <a:pPr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Disgrifio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cynefin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, </a:t>
            </a:r>
            <a:r>
              <a:rPr lang="en-GB" dirty="0" err="1">
                <a:latin typeface="Leelawadee"/>
                <a:cs typeface="Leelawadee"/>
              </a:rPr>
              <a:t>rhywfaint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o’r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bywyd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gwyllt</a:t>
            </a:r>
            <a:r>
              <a:rPr lang="en-GB" dirty="0">
                <a:latin typeface="Leelawadee"/>
                <a:cs typeface="Leelawadee"/>
              </a:rPr>
              <a:t> a </a:t>
            </a:r>
            <a:r>
              <a:rPr lang="en-GB" dirty="0" err="1">
                <a:latin typeface="Leelawadee"/>
                <a:cs typeface="Leelawadee"/>
              </a:rPr>
              <a:t>geir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ynddo</a:t>
            </a:r>
            <a:r>
              <a:rPr lang="en-GB" dirty="0">
                <a:latin typeface="Leelawadee"/>
                <a:cs typeface="Leelawadee"/>
              </a:rPr>
              <a:t>, a </a:t>
            </a:r>
            <a:r>
              <a:rPr lang="en-GB" dirty="0" err="1">
                <a:latin typeface="Leelawadee"/>
                <a:cs typeface="Leelawadee"/>
              </a:rPr>
              <a:t>pham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eu</a:t>
            </a:r>
            <a:r>
              <a:rPr lang="en-GB" dirty="0">
                <a:latin typeface="Leelawadee"/>
                <a:cs typeface="Leelawadee"/>
              </a:rPr>
              <a:t> bod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byw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yno</a:t>
            </a:r>
            <a:r>
              <a:rPr lang="en-GB" dirty="0">
                <a:latin typeface="Leelawadee"/>
                <a:cs typeface="Leelawadee"/>
              </a:rPr>
              <a:t>.</a:t>
            </a:r>
          </a:p>
          <a:p>
            <a:pPr>
              <a:lnSpc>
                <a:spcPct val="70000"/>
              </a:lnSpc>
            </a:pPr>
            <a:r>
              <a:rPr lang="en-GB" dirty="0" err="1">
                <a:latin typeface="Leelawadee"/>
                <a:cs typeface="Leelawadee"/>
              </a:rPr>
              <a:t>Rhowch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enghraifft</a:t>
            </a:r>
            <a:r>
              <a:rPr lang="en-GB" dirty="0">
                <a:latin typeface="Leelawadee"/>
                <a:cs typeface="Leelawadee"/>
              </a:rPr>
              <a:t> o </a:t>
            </a:r>
            <a:r>
              <a:rPr lang="en-GB" dirty="0" err="1">
                <a:latin typeface="Leelawadee"/>
                <a:cs typeface="Leelawadee"/>
              </a:rPr>
              <a:t>rywbeth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mae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pobl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ei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wneud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yn</a:t>
            </a:r>
            <a:r>
              <a:rPr lang="en-GB" dirty="0">
                <a:latin typeface="Leelawadee"/>
                <a:cs typeface="Leelawadee"/>
              </a:rPr>
              <a:t> y </a:t>
            </a:r>
            <a:r>
              <a:rPr lang="en-GB" dirty="0" err="1">
                <a:latin typeface="Leelawadee"/>
                <a:cs typeface="Leelawadee"/>
              </a:rPr>
              <a:t>twyni</a:t>
            </a:r>
            <a:r>
              <a:rPr lang="en-GB" dirty="0">
                <a:latin typeface="Leelawadee"/>
                <a:cs typeface="Leelawadee"/>
              </a:rPr>
              <a:t> </a:t>
            </a:r>
            <a:r>
              <a:rPr lang="en-GB" dirty="0" err="1">
                <a:latin typeface="Leelawadee"/>
                <a:cs typeface="Leelawadee"/>
              </a:rPr>
              <a:t>tywod</a:t>
            </a:r>
            <a:r>
              <a:rPr lang="en-GB" dirty="0">
                <a:latin typeface="Leelawadee"/>
                <a:cs typeface="Leelawadee"/>
              </a:rPr>
              <a:t>.</a:t>
            </a:r>
          </a:p>
          <a:p>
            <a:endParaRPr lang="en-GB" dirty="0">
              <a:cs typeface="Calibri"/>
            </a:endParaRPr>
          </a:p>
          <a:p>
            <a:pPr marL="0" indent="0">
              <a:buNone/>
            </a:pPr>
            <a:endParaRPr lang="en-GB" sz="240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marL="0" indent="0" algn="ctr">
              <a:buNone/>
            </a:pPr>
            <a:r>
              <a:rPr lang="en-GB" sz="2400" dirty="0">
                <a:latin typeface="Leelawadee"/>
                <a:cs typeface="Leelawadee"/>
              </a:rPr>
              <a:t>	</a:t>
            </a:r>
            <a:r>
              <a:rPr lang="en-GB" sz="2400" dirty="0" err="1">
                <a:latin typeface="Leelawadee"/>
                <a:cs typeface="Leelawadee"/>
              </a:rPr>
              <a:t>Cynhyrchwyd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yr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adnodd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hwn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gan</a:t>
            </a:r>
            <a:r>
              <a:rPr lang="en-GB" sz="2400" dirty="0">
                <a:latin typeface="Leelawadee"/>
                <a:cs typeface="Leelawadee"/>
              </a:rPr>
              <a:t> Dynamic </a:t>
            </a:r>
            <a:r>
              <a:rPr lang="en-GB" sz="2400" dirty="0" err="1">
                <a:latin typeface="Leelawadee"/>
                <a:cs typeface="Leelawadee"/>
              </a:rPr>
              <a:t>Dunescapes</a:t>
            </a:r>
            <a:r>
              <a:rPr lang="en-GB" sz="2400" dirty="0">
                <a:latin typeface="Leelawadee"/>
                <a:cs typeface="Leelawadee"/>
              </a:rPr>
              <a:t>, </a:t>
            </a:r>
            <a:r>
              <a:rPr lang="en-GB" sz="2400" dirty="0" err="1">
                <a:latin typeface="Leelawadee"/>
                <a:cs typeface="Leelawadee"/>
              </a:rPr>
              <a:t>prosiect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adfer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twyni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tywod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ledled</a:t>
            </a:r>
            <a:r>
              <a:rPr lang="en-GB" sz="2400" dirty="0">
                <a:latin typeface="Leelawadee"/>
                <a:cs typeface="Leelawadee"/>
              </a:rPr>
              <a:t> Cymru a </a:t>
            </a:r>
            <a:r>
              <a:rPr lang="en-GB" sz="2400" dirty="0" err="1">
                <a:latin typeface="Leelawadee"/>
                <a:cs typeface="Leelawadee"/>
              </a:rPr>
              <a:t>Lloegr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sy’n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adfer</a:t>
            </a:r>
            <a:r>
              <a:rPr lang="en-GB" sz="2400" dirty="0">
                <a:latin typeface="Leelawadee"/>
                <a:cs typeface="Leelawadee"/>
              </a:rPr>
              <a:t> 7,000 </a:t>
            </a:r>
            <a:r>
              <a:rPr lang="en-GB" sz="2400" dirty="0" err="1">
                <a:latin typeface="Leelawadee"/>
                <a:cs typeface="Leelawadee"/>
              </a:rPr>
              <a:t>hectar</a:t>
            </a:r>
            <a:r>
              <a:rPr lang="en-GB" sz="2400" dirty="0">
                <a:latin typeface="Leelawadee"/>
                <a:cs typeface="Leelawadee"/>
              </a:rPr>
              <a:t> o </a:t>
            </a:r>
            <a:r>
              <a:rPr lang="en-GB" sz="2400" dirty="0" err="1">
                <a:latin typeface="Leelawadee"/>
                <a:cs typeface="Leelawadee"/>
              </a:rPr>
              <a:t>gynefin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twyni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tywod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ar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gyfer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cymunedau</a:t>
            </a:r>
            <a:r>
              <a:rPr lang="en-GB" sz="2400" dirty="0">
                <a:latin typeface="Leelawadee"/>
                <a:cs typeface="Leelawadee"/>
              </a:rPr>
              <a:t>, </a:t>
            </a:r>
            <a:r>
              <a:rPr lang="en-GB" sz="2400" dirty="0" err="1">
                <a:latin typeface="Leelawadee"/>
                <a:cs typeface="Leelawadee"/>
              </a:rPr>
              <a:t>pobl</a:t>
            </a:r>
            <a:r>
              <a:rPr lang="en-GB" sz="2400" dirty="0">
                <a:latin typeface="Leelawadee"/>
                <a:cs typeface="Leelawadee"/>
              </a:rPr>
              <a:t> a </a:t>
            </a:r>
            <a:r>
              <a:rPr lang="en-GB" sz="2400" dirty="0" err="1">
                <a:latin typeface="Leelawadee"/>
                <a:cs typeface="Leelawadee"/>
              </a:rPr>
              <a:t>bywyd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gwyllt</a:t>
            </a:r>
            <a:r>
              <a:rPr lang="en-GB" sz="2400" dirty="0">
                <a:latin typeface="Leelawadee"/>
                <a:cs typeface="Leelawadee"/>
              </a:rPr>
              <a:t>. I </a:t>
            </a:r>
            <a:r>
              <a:rPr lang="en-GB" sz="2400" dirty="0" err="1">
                <a:latin typeface="Leelawadee"/>
                <a:cs typeface="Leelawadee"/>
              </a:rPr>
              <a:t>gael</a:t>
            </a:r>
            <a:r>
              <a:rPr lang="en-GB" sz="2400" dirty="0">
                <a:latin typeface="Leelawadee"/>
                <a:cs typeface="Leelawadee"/>
              </a:rPr>
              <a:t> </a:t>
            </a:r>
            <a:r>
              <a:rPr lang="en-GB" sz="2400" dirty="0" err="1">
                <a:latin typeface="Leelawadee"/>
                <a:cs typeface="Leelawadee"/>
              </a:rPr>
              <a:t>rhagor</a:t>
            </a:r>
            <a:r>
              <a:rPr lang="en-GB" sz="2400" dirty="0">
                <a:latin typeface="Leelawadee"/>
                <a:cs typeface="Leelawadee"/>
              </a:rPr>
              <a:t> o </a:t>
            </a:r>
            <a:r>
              <a:rPr lang="en-GB" sz="2400" dirty="0" err="1">
                <a:latin typeface="Leelawadee"/>
                <a:cs typeface="Leelawadee"/>
              </a:rPr>
              <a:t>wybodaeth</a:t>
            </a:r>
            <a:r>
              <a:rPr lang="en-GB" sz="2400" dirty="0">
                <a:latin typeface="Leelawadee"/>
                <a:cs typeface="Leelawadee"/>
              </a:rPr>
              <a:t>, </a:t>
            </a:r>
            <a:r>
              <a:rPr lang="cy-GB" sz="2400" u="sng" dirty="0">
                <a:latin typeface="Leelawadee"/>
                <a:ea typeface="+mn-lt"/>
                <a:cs typeface="+mn-lt"/>
                <a:hlinkClick r:id="rId3"/>
              </a:rPr>
              <a:t>ewch i dynamicdunescapes.co.uk</a:t>
            </a:r>
            <a:endParaRPr lang="en-GB" sz="2400" dirty="0">
              <a:latin typeface="Leelawadee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301032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2E38CAC-1E84-498C-9ED5-7F385B92A3AE}"/>
              </a:ext>
            </a:extLst>
          </p:cNvPr>
          <p:cNvSpPr txBox="1"/>
          <p:nvPr/>
        </p:nvSpPr>
        <p:spPr>
          <a:xfrm>
            <a:off x="1370285" y="403883"/>
            <a:ext cx="945142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6000" dirty="0">
                <a:solidFill>
                  <a:srgbClr val="008080"/>
                </a:solidFill>
                <a:latin typeface="Leelawadee"/>
                <a:cs typeface="Leelawadee"/>
              </a:rPr>
              <a:t>TWYNI TYWOD </a:t>
            </a:r>
            <a:endParaRPr lang="en-GB" sz="6000" dirty="0">
              <a:solidFill>
                <a:srgbClr val="00808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F06D13-66CC-4828-82E6-80B0AC84F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8803"/>
            <a:ext cx="6096000" cy="4043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40E91B-0568-492E-9D30-3D9F6AF1D4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6095998" y="2188803"/>
            <a:ext cx="6095999" cy="40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7595931E-8A7C-4520-8B85-E38E25E73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086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6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AA4689-7C57-40EE-80EA-9685372F0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238"/>
            <a:ext cx="8949704" cy="2036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B3322-7944-41A0-9750-6DF31ED22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0103" y="0"/>
            <a:ext cx="1761897" cy="1761897"/>
          </a:xfrm>
          <a:prstGeom prst="rect">
            <a:avLst/>
          </a:prstGeom>
        </p:spPr>
      </p:pic>
      <p:pic>
        <p:nvPicPr>
          <p:cNvPr id="1026" name="Picture 2" descr="Welcome to North Devon Coast AONB | North Devon Coast">
            <a:extLst>
              <a:ext uri="{FF2B5EF4-FFF2-40B4-BE49-F238E27FC236}">
                <a16:creationId xmlns:a16="http://schemas.microsoft.com/office/drawing/2014/main" id="{83E1243B-D1D9-4F32-8051-19C6095A3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152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CC9D43-D65A-4A0F-A643-785988287E84}"/>
              </a:ext>
            </a:extLst>
          </p:cNvPr>
          <p:cNvSpPr txBox="1"/>
          <p:nvPr/>
        </p:nvSpPr>
        <p:spPr>
          <a:xfrm>
            <a:off x="2671019" y="792401"/>
            <a:ext cx="775908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rgbClr val="009999"/>
                </a:solidFill>
                <a:latin typeface="Leelawadee"/>
                <a:cs typeface="Leelawadee"/>
              </a:rPr>
              <a:t>Biosffer Gogledd Dyfnaint (AHNE)</a:t>
            </a:r>
          </a:p>
        </p:txBody>
      </p:sp>
      <p:pic>
        <p:nvPicPr>
          <p:cNvPr id="6" name="Picture 5" descr="A sandy beach next to a body of water&#10;&#10;Description automatically generated">
            <a:extLst>
              <a:ext uri="{FF2B5EF4-FFF2-40B4-BE49-F238E27FC236}">
                <a16:creationId xmlns:a16="http://schemas.microsoft.com/office/drawing/2014/main" id="{BDCED501-7301-4299-BE54-95528ED40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7184"/>
            <a:ext cx="5048478" cy="5048478"/>
          </a:xfrm>
          <a:prstGeom prst="rect">
            <a:avLst/>
          </a:prstGeom>
        </p:spPr>
      </p:pic>
      <p:pic>
        <p:nvPicPr>
          <p:cNvPr id="10" name="Picture 9" descr="A herd of cattle grazing on a lush green field&#10;&#10;Description automatically generated">
            <a:extLst>
              <a:ext uri="{FF2B5EF4-FFF2-40B4-BE49-F238E27FC236}">
                <a16:creationId xmlns:a16="http://schemas.microsoft.com/office/drawing/2014/main" id="{4F25CF6A-3EC9-4EB7-91BF-E9F7EAED4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478" y="1809522"/>
            <a:ext cx="4441695" cy="26984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FA168A-1F0E-427D-A659-93CCEB89E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9245" y="1807184"/>
            <a:ext cx="2702755" cy="50484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2AF689-2031-450E-855D-B2CA3435B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250" y="4086224"/>
            <a:ext cx="4440995" cy="276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6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4B6B08-A038-49D0-A2F3-C7A812B92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919" y="1325048"/>
            <a:ext cx="5201081" cy="2914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BEF4CE-A23B-4BCF-BF35-45DF10CA8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5047"/>
            <a:ext cx="5201081" cy="2914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4D7167-734C-4EE7-A4A3-CF81F4C9B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132" y="4054495"/>
            <a:ext cx="5493735" cy="28035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A07136-B991-4131-BFD1-14735DC3FD61}"/>
              </a:ext>
            </a:extLst>
          </p:cNvPr>
          <p:cNvSpPr txBox="1"/>
          <p:nvPr/>
        </p:nvSpPr>
        <p:spPr>
          <a:xfrm>
            <a:off x="1914959" y="740272"/>
            <a:ext cx="83620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Hanes: Bad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Achub</a:t>
            </a:r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Twyni</a:t>
            </a:r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Braunton</a:t>
            </a:r>
            <a:endParaRPr lang="en-US" dirty="0" err="1">
              <a:latin typeface="Leelawadee"/>
              <a:cs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114779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wearing a hat&#10;&#10;Description automatically generated">
            <a:extLst>
              <a:ext uri="{FF2B5EF4-FFF2-40B4-BE49-F238E27FC236}">
                <a16:creationId xmlns:a16="http://schemas.microsoft.com/office/drawing/2014/main" id="{A49726EE-43FD-418E-BAF8-180A88A827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/>
          <a:stretch/>
        </p:blipFill>
        <p:spPr>
          <a:xfrm>
            <a:off x="0" y="2189677"/>
            <a:ext cx="6888027" cy="4370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78899D-A6FD-4109-A002-B751A3953496}"/>
              </a:ext>
            </a:extLst>
          </p:cNvPr>
          <p:cNvSpPr txBox="1"/>
          <p:nvPr/>
        </p:nvSpPr>
        <p:spPr>
          <a:xfrm>
            <a:off x="1914959" y="740272"/>
            <a:ext cx="836208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Hanes: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Milwyr</a:t>
            </a:r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yn</a:t>
            </a:r>
            <a:r>
              <a:rPr lang="en-GB" sz="3200" dirty="0">
                <a:solidFill>
                  <a:srgbClr val="009999"/>
                </a:solidFill>
                <a:latin typeface="Leelawadee"/>
                <a:cs typeface="Leelawadee"/>
              </a:rPr>
              <a:t> y </a:t>
            </a:r>
            <a:r>
              <a:rPr lang="en-GB" sz="3200" dirty="0" err="1">
                <a:solidFill>
                  <a:srgbClr val="009999"/>
                </a:solidFill>
                <a:latin typeface="Leelawadee"/>
                <a:cs typeface="Leelawadee"/>
              </a:rPr>
              <a:t>Twyni</a:t>
            </a:r>
            <a:endParaRPr lang="en-US" dirty="0" err="1"/>
          </a:p>
        </p:txBody>
      </p:sp>
      <p:pic>
        <p:nvPicPr>
          <p:cNvPr id="7" name="Picture 6" descr="A vintage photo of a train&#10;&#10;Description automatically generated">
            <a:extLst>
              <a:ext uri="{FF2B5EF4-FFF2-40B4-BE49-F238E27FC236}">
                <a16:creationId xmlns:a16="http://schemas.microsoft.com/office/drawing/2014/main" id="{6944F6E5-1871-49F0-861C-2DDE23B2E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584" y="2189677"/>
            <a:ext cx="6308416" cy="437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19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map, drawing&#10;&#10;Description automatically generated">
            <a:extLst>
              <a:ext uri="{FF2B5EF4-FFF2-40B4-BE49-F238E27FC236}">
                <a16:creationId xmlns:a16="http://schemas.microsoft.com/office/drawing/2014/main" id="{A563E40F-945A-44BA-8477-F70FA8E7C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8" y="1049803"/>
            <a:ext cx="12137964" cy="55901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B1E2B4-1749-4CC7-88DB-928D1FCBEB14}"/>
              </a:ext>
            </a:extLst>
          </p:cNvPr>
          <p:cNvSpPr/>
          <p:nvPr/>
        </p:nvSpPr>
        <p:spPr>
          <a:xfrm>
            <a:off x="1297" y="209894"/>
            <a:ext cx="12197629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Edrychwch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ar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y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darlun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yma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o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dwyn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tywod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. Pa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anifeiliaid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allwch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chi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eu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 </a:t>
            </a:r>
            <a:r>
              <a:rPr lang="en-GB" sz="2800" dirty="0" err="1">
                <a:solidFill>
                  <a:srgbClr val="008080"/>
                </a:solidFill>
                <a:latin typeface="Leelawadee"/>
                <a:cs typeface="Leelawadee"/>
              </a:rPr>
              <a:t>gweld</a:t>
            </a:r>
            <a:r>
              <a:rPr lang="en-GB" sz="2800" dirty="0">
                <a:solidFill>
                  <a:srgbClr val="008080"/>
                </a:solidFill>
                <a:latin typeface="Leelawadee"/>
                <a:cs typeface="Leelawade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23115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1188</Words>
  <Application>Microsoft Office PowerPoint</Application>
  <PresentationFormat>Widescreen</PresentationFormat>
  <Paragraphs>114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Cyflwyno Twyni Tywod (CA2) : Nodiadau i Athrawon</vt:lpstr>
      <vt:lpstr>Cyflwyno Twyni Tywod (CA2) : Nodiadau i Athrawon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Beverley</dc:creator>
  <cp:lastModifiedBy>Hannah Lee</cp:lastModifiedBy>
  <cp:revision>140</cp:revision>
  <dcterms:created xsi:type="dcterms:W3CDTF">2020-11-18T16:09:12Z</dcterms:created>
  <dcterms:modified xsi:type="dcterms:W3CDTF">2023-04-20T13:09:40Z</dcterms:modified>
</cp:coreProperties>
</file>