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8" r:id="rId2"/>
    <p:sldId id="269" r:id="rId3"/>
    <p:sldId id="266" r:id="rId4"/>
    <p:sldId id="258" r:id="rId5"/>
    <p:sldId id="261" r:id="rId6"/>
    <p:sldId id="262" r:id="rId7"/>
    <p:sldId id="263" r:id="rId8"/>
    <p:sldId id="264" r:id="rId9"/>
    <p:sldId id="265" r:id="rId10"/>
    <p:sldId id="259" r:id="rId11"/>
    <p:sldId id="260" r:id="rId12"/>
    <p:sldId id="256" r:id="rId13"/>
    <p:sldId id="257" r:id="rId14"/>
    <p:sldId id="270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A0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5BC1C9-B8A5-AFBD-3876-A9B35421C397}" v="214" dt="2022-09-20T10:36:03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74619" autoAdjust="0"/>
  </p:normalViewPr>
  <p:slideViewPr>
    <p:cSldViewPr snapToGrid="0">
      <p:cViewPr varScale="1">
        <p:scale>
          <a:sx n="60" d="100"/>
          <a:sy n="60" d="100"/>
        </p:scale>
        <p:origin x="72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Lee" userId="4e035c8b-e135-47fc-b28c-c06779eb6196" providerId="ADAL" clId="{073B40C7-6753-4F38-AE71-45C902719604}"/>
    <pc:docChg chg="undo custSel modSld">
      <pc:chgData name="Hannah Lee" userId="4e035c8b-e135-47fc-b28c-c06779eb6196" providerId="ADAL" clId="{073B40C7-6753-4F38-AE71-45C902719604}" dt="2022-09-15T09:18:45.304" v="17"/>
      <pc:docMkLst>
        <pc:docMk/>
      </pc:docMkLst>
      <pc:sldChg chg="modSp mod">
        <pc:chgData name="Hannah Lee" userId="4e035c8b-e135-47fc-b28c-c06779eb6196" providerId="ADAL" clId="{073B40C7-6753-4F38-AE71-45C902719604}" dt="2022-09-15T09:18:45.304" v="17"/>
        <pc:sldMkLst>
          <pc:docMk/>
          <pc:sldMk cId="3519412170" sldId="268"/>
        </pc:sldMkLst>
        <pc:spChg chg="mod">
          <ac:chgData name="Hannah Lee" userId="4e035c8b-e135-47fc-b28c-c06779eb6196" providerId="ADAL" clId="{073B40C7-6753-4F38-AE71-45C902719604}" dt="2022-09-15T09:18:45.304" v="17"/>
          <ac:spMkLst>
            <pc:docMk/>
            <pc:sldMk cId="3519412170" sldId="268"/>
            <ac:spMk id="2" creationId="{ED29763C-060A-44AD-B4D6-DA981EE5F1F2}"/>
          </ac:spMkLst>
        </pc:spChg>
      </pc:sldChg>
    </pc:docChg>
  </pc:docChgLst>
  <pc:docChgLst>
    <pc:chgData name="Olivia Homans" userId="S::ohomans@plantlife.org.uk::8d631425-77c0-4d83-aaf1-3d1eb3d3ac54" providerId="AD" clId="Web-{CB5BC1C9-B8A5-AFBD-3876-A9B35421C397}"/>
    <pc:docChg chg="modSld">
      <pc:chgData name="Olivia Homans" userId="S::ohomans@plantlife.org.uk::8d631425-77c0-4d83-aaf1-3d1eb3d3ac54" providerId="AD" clId="Web-{CB5BC1C9-B8A5-AFBD-3876-A9B35421C397}" dt="2022-09-20T10:36:26.812" v="259"/>
      <pc:docMkLst>
        <pc:docMk/>
      </pc:docMkLst>
      <pc:sldChg chg="modSp modNotes">
        <pc:chgData name="Olivia Homans" userId="S::ohomans@plantlife.org.uk::8d631425-77c0-4d83-aaf1-3d1eb3d3ac54" providerId="AD" clId="Web-{CB5BC1C9-B8A5-AFBD-3876-A9B35421C397}" dt="2022-09-20T10:30:42.336" v="240"/>
        <pc:sldMkLst>
          <pc:docMk/>
          <pc:sldMk cId="216860088" sldId="256"/>
        </pc:sldMkLst>
        <pc:spChg chg="mod">
          <ac:chgData name="Olivia Homans" userId="S::ohomans@plantlife.org.uk::8d631425-77c0-4d83-aaf1-3d1eb3d3ac54" providerId="AD" clId="Web-{CB5BC1C9-B8A5-AFBD-3876-A9B35421C397}" dt="2022-09-20T10:30:17.663" v="237" actId="20577"/>
          <ac:spMkLst>
            <pc:docMk/>
            <pc:sldMk cId="216860088" sldId="256"/>
            <ac:spMk id="7" creationId="{50126849-5B21-47C6-9BDA-B10A40BE0CC2}"/>
          </ac:spMkLst>
        </pc:spChg>
      </pc:sldChg>
      <pc:sldChg chg="modSp modNotes">
        <pc:chgData name="Olivia Homans" userId="S::ohomans@plantlife.org.uk::8d631425-77c0-4d83-aaf1-3d1eb3d3ac54" providerId="AD" clId="Web-{CB5BC1C9-B8A5-AFBD-3876-A9B35421C397}" dt="2022-09-20T10:34:36.169" v="248"/>
        <pc:sldMkLst>
          <pc:docMk/>
          <pc:sldMk cId="1857964400" sldId="257"/>
        </pc:sldMkLst>
        <pc:spChg chg="mod">
          <ac:chgData name="Olivia Homans" userId="S::ohomans@plantlife.org.uk::8d631425-77c0-4d83-aaf1-3d1eb3d3ac54" providerId="AD" clId="Web-{CB5BC1C9-B8A5-AFBD-3876-A9B35421C397}" dt="2022-09-20T10:32:31.698" v="244" actId="20577"/>
          <ac:spMkLst>
            <pc:docMk/>
            <pc:sldMk cId="1857964400" sldId="257"/>
            <ac:spMk id="12" creationId="{8253AF82-AB4F-4D68-A0D6-A522E911A277}"/>
          </ac:spMkLst>
        </pc:spChg>
      </pc:sldChg>
      <pc:sldChg chg="modSp modNotes">
        <pc:chgData name="Olivia Homans" userId="S::ohomans@plantlife.org.uk::8d631425-77c0-4d83-aaf1-3d1eb3d3ac54" providerId="AD" clId="Web-{CB5BC1C9-B8A5-AFBD-3876-A9B35421C397}" dt="2022-09-20T09:28:32.221" v="168"/>
        <pc:sldMkLst>
          <pc:docMk/>
          <pc:sldMk cId="1833121796" sldId="258"/>
        </pc:sldMkLst>
        <pc:spChg chg="mod">
          <ac:chgData name="Olivia Homans" userId="S::ohomans@plantlife.org.uk::8d631425-77c0-4d83-aaf1-3d1eb3d3ac54" providerId="AD" clId="Web-{CB5BC1C9-B8A5-AFBD-3876-A9B35421C397}" dt="2022-09-20T09:26:23.670" v="161" actId="20577"/>
          <ac:spMkLst>
            <pc:docMk/>
            <pc:sldMk cId="1833121796" sldId="258"/>
            <ac:spMk id="2" creationId="{11D70254-39AA-4FC0-BD2C-09F1A20E4DC5}"/>
          </ac:spMkLst>
        </pc:spChg>
      </pc:sldChg>
      <pc:sldChg chg="modSp modNotes">
        <pc:chgData name="Olivia Homans" userId="S::ohomans@plantlife.org.uk::8d631425-77c0-4d83-aaf1-3d1eb3d3ac54" providerId="AD" clId="Web-{CB5BC1C9-B8A5-AFBD-3876-A9B35421C397}" dt="2022-09-20T10:28:57.474" v="231"/>
        <pc:sldMkLst>
          <pc:docMk/>
          <pc:sldMk cId="3820145630" sldId="259"/>
        </pc:sldMkLst>
        <pc:spChg chg="mod">
          <ac:chgData name="Olivia Homans" userId="S::ohomans@plantlife.org.uk::8d631425-77c0-4d83-aaf1-3d1eb3d3ac54" providerId="AD" clId="Web-{CB5BC1C9-B8A5-AFBD-3876-A9B35421C397}" dt="2022-09-20T10:27:38.784" v="221" actId="20577"/>
          <ac:spMkLst>
            <pc:docMk/>
            <pc:sldMk cId="3820145630" sldId="259"/>
            <ac:spMk id="14" creationId="{5DD3AF4C-BDDC-41A3-B702-C254B8DFDCC1}"/>
          </ac:spMkLst>
        </pc:spChg>
      </pc:sldChg>
      <pc:sldChg chg="modNotes">
        <pc:chgData name="Olivia Homans" userId="S::ohomans@plantlife.org.uk::8d631425-77c0-4d83-aaf1-3d1eb3d3ac54" providerId="AD" clId="Web-{CB5BC1C9-B8A5-AFBD-3876-A9B35421C397}" dt="2022-09-20T10:29:36.178" v="235"/>
        <pc:sldMkLst>
          <pc:docMk/>
          <pc:sldMk cId="2577804392" sldId="260"/>
        </pc:sldMkLst>
      </pc:sldChg>
      <pc:sldChg chg="modSp modNotes">
        <pc:chgData name="Olivia Homans" userId="S::ohomans@plantlife.org.uk::8d631425-77c0-4d83-aaf1-3d1eb3d3ac54" providerId="AD" clId="Web-{CB5BC1C9-B8A5-AFBD-3876-A9B35421C397}" dt="2022-09-20T09:33:53.073" v="179"/>
        <pc:sldMkLst>
          <pc:docMk/>
          <pc:sldMk cId="3213746358" sldId="261"/>
        </pc:sldMkLst>
        <pc:spChg chg="mod">
          <ac:chgData name="Olivia Homans" userId="S::ohomans@plantlife.org.uk::8d631425-77c0-4d83-aaf1-3d1eb3d3ac54" providerId="AD" clId="Web-{CB5BC1C9-B8A5-AFBD-3876-A9B35421C397}" dt="2022-09-20T09:31:55.023" v="172" actId="1076"/>
          <ac:spMkLst>
            <pc:docMk/>
            <pc:sldMk cId="3213746358" sldId="261"/>
            <ac:spMk id="9" creationId="{046FE3E1-2011-4BEE-BEAF-7E2C9BCFEA80}"/>
          </ac:spMkLst>
        </pc:spChg>
      </pc:sldChg>
      <pc:sldChg chg="modSp modNotes">
        <pc:chgData name="Olivia Homans" userId="S::ohomans@plantlife.org.uk::8d631425-77c0-4d83-aaf1-3d1eb3d3ac54" providerId="AD" clId="Web-{CB5BC1C9-B8A5-AFBD-3876-A9B35421C397}" dt="2022-09-20T09:35:32.904" v="191"/>
        <pc:sldMkLst>
          <pc:docMk/>
          <pc:sldMk cId="2243034572" sldId="262"/>
        </pc:sldMkLst>
        <pc:spChg chg="mod">
          <ac:chgData name="Olivia Homans" userId="S::ohomans@plantlife.org.uk::8d631425-77c0-4d83-aaf1-3d1eb3d3ac54" providerId="AD" clId="Web-{CB5BC1C9-B8A5-AFBD-3876-A9B35421C397}" dt="2022-09-20T09:34:55.310" v="188" actId="14100"/>
          <ac:spMkLst>
            <pc:docMk/>
            <pc:sldMk cId="2243034572" sldId="262"/>
            <ac:spMk id="7" creationId="{4D438967-3B0B-488A-8F8B-90F2D0C7C6A7}"/>
          </ac:spMkLst>
        </pc:spChg>
      </pc:sldChg>
      <pc:sldChg chg="modSp modNotes">
        <pc:chgData name="Olivia Homans" userId="S::ohomans@plantlife.org.uk::8d631425-77c0-4d83-aaf1-3d1eb3d3ac54" providerId="AD" clId="Web-{CB5BC1C9-B8A5-AFBD-3876-A9B35421C397}" dt="2022-09-20T09:44:07.528" v="203"/>
        <pc:sldMkLst>
          <pc:docMk/>
          <pc:sldMk cId="2321117924" sldId="263"/>
        </pc:sldMkLst>
        <pc:spChg chg="mod">
          <ac:chgData name="Olivia Homans" userId="S::ohomans@plantlife.org.uk::8d631425-77c0-4d83-aaf1-3d1eb3d3ac54" providerId="AD" clId="Web-{CB5BC1C9-B8A5-AFBD-3876-A9B35421C397}" dt="2022-09-20T09:42:05.306" v="193" actId="20577"/>
          <ac:spMkLst>
            <pc:docMk/>
            <pc:sldMk cId="2321117924" sldId="263"/>
            <ac:spMk id="9" creationId="{A1C00A3D-7571-423C-840D-0E994975D2FC}"/>
          </ac:spMkLst>
        </pc:spChg>
      </pc:sldChg>
      <pc:sldChg chg="modSp modNotes">
        <pc:chgData name="Olivia Homans" userId="S::ohomans@plantlife.org.uk::8d631425-77c0-4d83-aaf1-3d1eb3d3ac54" providerId="AD" clId="Web-{CB5BC1C9-B8A5-AFBD-3876-A9B35421C397}" dt="2022-09-20T09:45:42.734" v="210"/>
        <pc:sldMkLst>
          <pc:docMk/>
          <pc:sldMk cId="4052575017" sldId="264"/>
        </pc:sldMkLst>
        <pc:spChg chg="mod">
          <ac:chgData name="Olivia Homans" userId="S::ohomans@plantlife.org.uk::8d631425-77c0-4d83-aaf1-3d1eb3d3ac54" providerId="AD" clId="Web-{CB5BC1C9-B8A5-AFBD-3876-A9B35421C397}" dt="2022-09-20T09:44:50.482" v="207" actId="1076"/>
          <ac:spMkLst>
            <pc:docMk/>
            <pc:sldMk cId="4052575017" sldId="264"/>
            <ac:spMk id="9" creationId="{B6DE374E-5423-4326-B942-571D28947E7E}"/>
          </ac:spMkLst>
        </pc:spChg>
      </pc:sldChg>
      <pc:sldChg chg="modSp modNotes">
        <pc:chgData name="Olivia Homans" userId="S::ohomans@plantlife.org.uk::8d631425-77c0-4d83-aaf1-3d1eb3d3ac54" providerId="AD" clId="Web-{CB5BC1C9-B8A5-AFBD-3876-A9B35421C397}" dt="2022-09-20T10:26:13.735" v="217"/>
        <pc:sldMkLst>
          <pc:docMk/>
          <pc:sldMk cId="3993125608" sldId="265"/>
        </pc:sldMkLst>
        <pc:spChg chg="mod">
          <ac:chgData name="Olivia Homans" userId="S::ohomans@plantlife.org.uk::8d631425-77c0-4d83-aaf1-3d1eb3d3ac54" providerId="AD" clId="Web-{CB5BC1C9-B8A5-AFBD-3876-A9B35421C397}" dt="2022-09-20T09:46:18.953" v="215" actId="14100"/>
          <ac:spMkLst>
            <pc:docMk/>
            <pc:sldMk cId="3993125608" sldId="265"/>
            <ac:spMk id="13" creationId="{F695953D-D58F-4DA2-8B64-473BE890FF35}"/>
          </ac:spMkLst>
        </pc:spChg>
      </pc:sldChg>
      <pc:sldChg chg="modSp modNotes">
        <pc:chgData name="Olivia Homans" userId="S::ohomans@plantlife.org.uk::8d631425-77c0-4d83-aaf1-3d1eb3d3ac54" providerId="AD" clId="Web-{CB5BC1C9-B8A5-AFBD-3876-A9B35421C397}" dt="2022-09-20T09:25:10.965" v="154"/>
        <pc:sldMkLst>
          <pc:docMk/>
          <pc:sldMk cId="1405023117" sldId="266"/>
        </pc:sldMkLst>
        <pc:spChg chg="mod">
          <ac:chgData name="Olivia Homans" userId="S::ohomans@plantlife.org.uk::8d631425-77c0-4d83-aaf1-3d1eb3d3ac54" providerId="AD" clId="Web-{CB5BC1C9-B8A5-AFBD-3876-A9B35421C397}" dt="2022-09-20T09:23:30.431" v="144" actId="20577"/>
          <ac:spMkLst>
            <pc:docMk/>
            <pc:sldMk cId="1405023117" sldId="266"/>
            <ac:spMk id="5" creationId="{52B9AA88-794C-43D0-9968-171BE5A1944D}"/>
          </ac:spMkLst>
        </pc:spChg>
      </pc:sldChg>
      <pc:sldChg chg="modSp">
        <pc:chgData name="Olivia Homans" userId="S::ohomans@plantlife.org.uk::8d631425-77c0-4d83-aaf1-3d1eb3d3ac54" providerId="AD" clId="Web-{CB5BC1C9-B8A5-AFBD-3876-A9B35421C397}" dt="2022-09-20T08:44:10.648" v="22" actId="1076"/>
        <pc:sldMkLst>
          <pc:docMk/>
          <pc:sldMk cId="3519412170" sldId="268"/>
        </pc:sldMkLst>
        <pc:spChg chg="mod">
          <ac:chgData name="Olivia Homans" userId="S::ohomans@plantlife.org.uk::8d631425-77c0-4d83-aaf1-3d1eb3d3ac54" providerId="AD" clId="Web-{CB5BC1C9-B8A5-AFBD-3876-A9B35421C397}" dt="2022-09-20T08:38:40.045" v="4" actId="14100"/>
          <ac:spMkLst>
            <pc:docMk/>
            <pc:sldMk cId="3519412170" sldId="268"/>
            <ac:spMk id="2" creationId="{ED29763C-060A-44AD-B4D6-DA981EE5F1F2}"/>
          </ac:spMkLst>
        </pc:spChg>
        <pc:spChg chg="mod">
          <ac:chgData name="Olivia Homans" userId="S::ohomans@plantlife.org.uk::8d631425-77c0-4d83-aaf1-3d1eb3d3ac54" providerId="AD" clId="Web-{CB5BC1C9-B8A5-AFBD-3876-A9B35421C397}" dt="2022-09-20T08:42:32.098" v="16" actId="20577"/>
          <ac:spMkLst>
            <pc:docMk/>
            <pc:sldMk cId="3519412170" sldId="268"/>
            <ac:spMk id="3" creationId="{35E40D04-5F02-4870-AC54-8A3762E8AFD5}"/>
          </ac:spMkLst>
        </pc:spChg>
        <pc:spChg chg="mod">
          <ac:chgData name="Olivia Homans" userId="S::ohomans@plantlife.org.uk::8d631425-77c0-4d83-aaf1-3d1eb3d3ac54" providerId="AD" clId="Web-{CB5BC1C9-B8A5-AFBD-3876-A9B35421C397}" dt="2022-09-20T08:44:10.648" v="22" actId="1076"/>
          <ac:spMkLst>
            <pc:docMk/>
            <pc:sldMk cId="3519412170" sldId="268"/>
            <ac:spMk id="6" creationId="{E31E9E9F-7F59-4E5F-B281-E77DC439CCAD}"/>
          </ac:spMkLst>
        </pc:spChg>
      </pc:sldChg>
      <pc:sldChg chg="modSp">
        <pc:chgData name="Olivia Homans" userId="S::ohomans@plantlife.org.uk::8d631425-77c0-4d83-aaf1-3d1eb3d3ac54" providerId="AD" clId="Web-{CB5BC1C9-B8A5-AFBD-3876-A9B35421C397}" dt="2022-09-20T09:21:43.241" v="140" actId="20577"/>
        <pc:sldMkLst>
          <pc:docMk/>
          <pc:sldMk cId="2573039649" sldId="269"/>
        </pc:sldMkLst>
        <pc:spChg chg="mod">
          <ac:chgData name="Olivia Homans" userId="S::ohomans@plantlife.org.uk::8d631425-77c0-4d83-aaf1-3d1eb3d3ac54" providerId="AD" clId="Web-{CB5BC1C9-B8A5-AFBD-3876-A9B35421C397}" dt="2022-09-20T08:46:57.090" v="29" actId="14100"/>
          <ac:spMkLst>
            <pc:docMk/>
            <pc:sldMk cId="2573039649" sldId="269"/>
            <ac:spMk id="2" creationId="{ED29763C-060A-44AD-B4D6-DA981EE5F1F2}"/>
          </ac:spMkLst>
        </pc:spChg>
        <pc:spChg chg="mod">
          <ac:chgData name="Olivia Homans" userId="S::ohomans@plantlife.org.uk::8d631425-77c0-4d83-aaf1-3d1eb3d3ac54" providerId="AD" clId="Web-{CB5BC1C9-B8A5-AFBD-3876-A9B35421C397}" dt="2022-09-20T09:21:43.241" v="140" actId="20577"/>
          <ac:spMkLst>
            <pc:docMk/>
            <pc:sldMk cId="2573039649" sldId="269"/>
            <ac:spMk id="5" creationId="{006479F9-2DD8-4D92-AE99-7A254EFB73EC}"/>
          </ac:spMkLst>
        </pc:spChg>
        <pc:picChg chg="mod">
          <ac:chgData name="Olivia Homans" userId="S::ohomans@plantlife.org.uk::8d631425-77c0-4d83-aaf1-3d1eb3d3ac54" providerId="AD" clId="Web-{CB5BC1C9-B8A5-AFBD-3876-A9B35421C397}" dt="2022-09-20T09:15:41.559" v="101" actId="1076"/>
          <ac:picMkLst>
            <pc:docMk/>
            <pc:sldMk cId="2573039649" sldId="269"/>
            <ac:picMk id="4" creationId="{4F427165-A679-47CD-90FF-829C27BFC0D6}"/>
          </ac:picMkLst>
        </pc:picChg>
      </pc:sldChg>
      <pc:sldChg chg="modSp modNotes">
        <pc:chgData name="Olivia Homans" userId="S::ohomans@plantlife.org.uk::8d631425-77c0-4d83-aaf1-3d1eb3d3ac54" providerId="AD" clId="Web-{CB5BC1C9-B8A5-AFBD-3876-A9B35421C397}" dt="2022-09-20T10:36:26.812" v="259"/>
        <pc:sldMkLst>
          <pc:docMk/>
          <pc:sldMk cId="2662036935" sldId="270"/>
        </pc:sldMkLst>
        <pc:spChg chg="mod">
          <ac:chgData name="Olivia Homans" userId="S::ohomans@plantlife.org.uk::8d631425-77c0-4d83-aaf1-3d1eb3d3ac54" providerId="AD" clId="Web-{CB5BC1C9-B8A5-AFBD-3876-A9B35421C397}" dt="2022-09-20T10:36:03.015" v="255" actId="20577"/>
          <ac:spMkLst>
            <pc:docMk/>
            <pc:sldMk cId="2662036935" sldId="270"/>
            <ac:spMk id="12" creationId="{8253AF82-AB4F-4D68-A0D6-A522E911A27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FE3FD-BE3D-4818-A265-6966E1B812AA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A8C04-E72E-4186-8840-00B3A4CEC8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202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043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Mae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lawer</a:t>
            </a:r>
            <a:r>
              <a:rPr lang="en-GB" dirty="0"/>
              <a:t> o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byllau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! </a:t>
            </a:r>
            <a:r>
              <a:rPr lang="en-GB" dirty="0" err="1"/>
              <a:t>Maent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</a:t>
            </a:r>
            <a:r>
              <a:rPr lang="en-GB" dirty="0" err="1"/>
              <a:t>bwysig</a:t>
            </a:r>
            <a:r>
              <a:rPr lang="en-GB" dirty="0"/>
              <a:t> </a:t>
            </a:r>
            <a:r>
              <a:rPr lang="en-GB" dirty="0" err="1"/>
              <a:t>iawn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. Mae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anifeiliaid</a:t>
            </a:r>
            <a:r>
              <a:rPr lang="en-GB" dirty="0"/>
              <a:t> a </a:t>
            </a:r>
            <a:r>
              <a:rPr lang="en-GB" dirty="0" err="1"/>
              <a:t>phlanhigion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hoffi’r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i="0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b="1" dirty="0">
              <a:ea typeface="Calibri"/>
              <a:cs typeface="Calibri"/>
            </a:endParaRPr>
          </a:p>
          <a:p>
            <a:r>
              <a:rPr lang="en-GB" b="1" dirty="0" err="1"/>
              <a:t>Gweithgaredd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b="1" dirty="0"/>
              <a:t>Mae 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Sebastian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dweud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, ‘</a:t>
            </a:r>
            <a:r>
              <a:rPr lang="en-GB" b="1" dirty="0" err="1"/>
              <a:t>Allwch</a:t>
            </a:r>
            <a:r>
              <a:rPr lang="en-GB" b="1" dirty="0"/>
              <a:t> chi </a:t>
            </a:r>
            <a:r>
              <a:rPr lang="en-GB" b="1" dirty="0" err="1"/>
              <a:t>feddwl</a:t>
            </a:r>
            <a:r>
              <a:rPr lang="en-GB" b="1" dirty="0"/>
              <a:t> am </a:t>
            </a:r>
            <a:r>
              <a:rPr lang="en-GB" b="1" dirty="0" err="1"/>
              <a:t>anifail</a:t>
            </a:r>
            <a:r>
              <a:rPr lang="en-GB" b="1" dirty="0"/>
              <a:t> </a:t>
            </a:r>
            <a:r>
              <a:rPr lang="en-GB" b="1" dirty="0" err="1"/>
              <a:t>fyddai’n</a:t>
            </a:r>
            <a:r>
              <a:rPr lang="en-GB" b="1" dirty="0"/>
              <a:t> </a:t>
            </a:r>
            <a:r>
              <a:rPr lang="en-GB" b="1" dirty="0" err="1"/>
              <a:t>hoffi’r</a:t>
            </a:r>
            <a:r>
              <a:rPr lang="en-GB" b="1" dirty="0"/>
              <a:t> </a:t>
            </a:r>
            <a:r>
              <a:rPr lang="en-GB" b="1" dirty="0" err="1"/>
              <a:t>pyllau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?’</a:t>
            </a:r>
            <a:endParaRPr lang="en-GB" b="1" dirty="0">
              <a:ea typeface="Calibri"/>
              <a:cs typeface="Calibri"/>
            </a:endParaRPr>
          </a:p>
          <a:p>
            <a:endParaRPr lang="en-GB" b="1" dirty="0">
              <a:ea typeface="Calibri"/>
              <a:cs typeface="Calibri"/>
            </a:endParaRPr>
          </a:p>
          <a:p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E.</a:t>
            </a:r>
            <a:r>
              <a:rPr lang="en-GB" dirty="0" err="1"/>
              <a:t>e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.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malwod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pysgod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madfallod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llyffantod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brogaod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/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803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b="1" dirty="0" err="1"/>
              <a:t>Yr</a:t>
            </a:r>
            <a:r>
              <a:rPr lang="en-GB" b="1" dirty="0"/>
              <a:t> Ail </a:t>
            </a:r>
            <a:r>
              <a:rPr lang="en-GB" b="1" dirty="0" err="1"/>
              <a:t>Ryfel</a:t>
            </a:r>
            <a:r>
              <a:rPr lang="en-GB" b="1" dirty="0"/>
              <a:t> </a:t>
            </a:r>
            <a:r>
              <a:rPr lang="en-GB" b="1" dirty="0" err="1"/>
              <a:t>Byd</a:t>
            </a:r>
            <a:endParaRPr lang="en-GB" b="1" i="0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dirty="0"/>
          </a:p>
          <a:p>
            <a:r>
              <a:rPr lang="en-GB" dirty="0"/>
              <a:t>Yn </a:t>
            </a:r>
            <a:r>
              <a:rPr lang="en-GB" dirty="0" err="1"/>
              <a:t>ystod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Ail </a:t>
            </a:r>
            <a:r>
              <a:rPr lang="en-GB" dirty="0" err="1"/>
              <a:t>Ryfel</a:t>
            </a:r>
            <a:r>
              <a:rPr lang="en-GB" dirty="0"/>
              <a:t> </a:t>
            </a:r>
            <a:r>
              <a:rPr lang="en-GB" dirty="0" err="1"/>
              <a:t>Byd</a:t>
            </a:r>
            <a:r>
              <a:rPr lang="en-GB" dirty="0"/>
              <a:t>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miloedd</a:t>
            </a:r>
            <a:r>
              <a:rPr lang="en-GB" dirty="0"/>
              <a:t> o </a:t>
            </a:r>
            <a:r>
              <a:rPr lang="en-GB" dirty="0" err="1"/>
              <a:t>filwyr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hyfforddi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Nyfnaint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Mae'r</a:t>
            </a:r>
            <a:r>
              <a:rPr lang="en-GB" dirty="0"/>
              <a:t> </a:t>
            </a:r>
            <a:r>
              <a:rPr lang="en-GB" dirty="0" err="1"/>
              <a:t>fyddin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dal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hyfforddi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Nhwyni</a:t>
            </a:r>
            <a:r>
              <a:rPr lang="en-GB" dirty="0"/>
              <a:t> </a:t>
            </a:r>
            <a:r>
              <a:rPr lang="en-GB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heddiw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fe</a:t>
            </a:r>
            <a:r>
              <a:rPr lang="en-GB" dirty="0"/>
              <a:t> </a:t>
            </a:r>
            <a:r>
              <a:rPr lang="en-GB" dirty="0" err="1"/>
              <a:t>allwch</a:t>
            </a:r>
            <a:r>
              <a:rPr lang="en-GB" dirty="0"/>
              <a:t> chi weld </a:t>
            </a:r>
            <a:r>
              <a:rPr lang="en-GB" dirty="0" err="1"/>
              <a:t>adeiladau</a:t>
            </a:r>
            <a:r>
              <a:rPr lang="en-GB" dirty="0"/>
              <a:t> o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cyfnod</a:t>
            </a:r>
            <a:r>
              <a:rPr lang="en-GB" dirty="0"/>
              <a:t> pan </a:t>
            </a:r>
            <a:r>
              <a:rPr lang="en-GB" dirty="0" err="1"/>
              <a:t>oeddent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hyfforddi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>
              <a:ea typeface="Calibri"/>
              <a:cs typeface="Calibri"/>
            </a:endParaRPr>
          </a:p>
          <a:p>
            <a:endParaRPr lang="en-GB" b="1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867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 err="1"/>
              <a:t>Ers</a:t>
            </a:r>
            <a:r>
              <a:rPr lang="en-GB" dirty="0"/>
              <a:t> </a:t>
            </a:r>
            <a:r>
              <a:rPr lang="en-GB" dirty="0" err="1"/>
              <a:t>blynyddoedd</a:t>
            </a:r>
            <a:r>
              <a:rPr lang="en-GB" dirty="0"/>
              <a:t> </a:t>
            </a:r>
            <a:r>
              <a:rPr lang="en-GB" dirty="0" err="1"/>
              <a:t>lawer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pobl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ger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a </a:t>
            </a:r>
            <a:r>
              <a:rPr lang="en-GB" dirty="0" err="1"/>
              <a:t>ffermio</a:t>
            </a:r>
            <a:r>
              <a:rPr lang="en-GB" dirty="0"/>
              <a:t>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yno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dirty="0"/>
          </a:p>
          <a:p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heddiw</a:t>
            </a:r>
            <a:r>
              <a:rPr lang="en-GB" dirty="0"/>
              <a:t> </a:t>
            </a:r>
            <a:r>
              <a:rPr lang="en-GB" dirty="0" err="1"/>
              <a:t>fe</a:t>
            </a:r>
            <a:r>
              <a:rPr lang="en-GB" dirty="0"/>
              <a:t> </a:t>
            </a:r>
            <a:r>
              <a:rPr lang="en-GB" dirty="0" err="1"/>
              <a:t>allwch</a:t>
            </a:r>
            <a:r>
              <a:rPr lang="en-GB" dirty="0"/>
              <a:t> chi weld </a:t>
            </a:r>
            <a:r>
              <a:rPr lang="en-GB" dirty="0" err="1"/>
              <a:t>gwartheg</a:t>
            </a:r>
            <a:r>
              <a:rPr lang="en-GB" dirty="0"/>
              <a:t> a </a:t>
            </a:r>
            <a:r>
              <a:rPr lang="en-GB" dirty="0" err="1"/>
              <a:t>merlod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pori</a:t>
            </a:r>
            <a:r>
              <a:rPr lang="en-GB" dirty="0"/>
              <a:t> o hyd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Maen </a:t>
            </a:r>
            <a:r>
              <a:rPr lang="en-GB" dirty="0" err="1"/>
              <a:t>nhw’n</a:t>
            </a:r>
            <a:r>
              <a:rPr lang="en-GB" dirty="0"/>
              <a:t> </a:t>
            </a:r>
            <a:r>
              <a:rPr lang="en-GB" dirty="0" err="1"/>
              <a:t>helpu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gadw'r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iach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855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Nawr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llefydd</a:t>
            </a:r>
            <a:r>
              <a:rPr lang="en-GB" dirty="0"/>
              <a:t> </a:t>
            </a:r>
            <a:r>
              <a:rPr lang="en-GB" dirty="0" err="1"/>
              <a:t>hyfryd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bobl</a:t>
            </a:r>
            <a:r>
              <a:rPr lang="en-GB" dirty="0"/>
              <a:t> </a:t>
            </a:r>
            <a:r>
              <a:rPr lang="en-GB" dirty="0" err="1"/>
              <a:t>fyw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gweithio</a:t>
            </a:r>
            <a:r>
              <a:rPr lang="en-GB" dirty="0"/>
              <a:t> a </a:t>
            </a:r>
            <a:r>
              <a:rPr lang="en-GB" dirty="0" err="1"/>
              <a:t>mwynhau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Gallwch</a:t>
            </a:r>
            <a:r>
              <a:rPr lang="en-GB" dirty="0"/>
              <a:t> </a:t>
            </a:r>
            <a:r>
              <a:rPr lang="en-GB" dirty="0" err="1"/>
              <a:t>fynd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feicio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cerdded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chwilota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archwilio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hela</a:t>
            </a:r>
            <a:r>
              <a:rPr lang="en-GB" dirty="0"/>
              <a:t> </a:t>
            </a:r>
            <a:r>
              <a:rPr lang="en-GB" dirty="0" err="1"/>
              <a:t>natur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darganfod</a:t>
            </a:r>
            <a:r>
              <a:rPr lang="en-GB" dirty="0"/>
              <a:t> a </a:t>
            </a:r>
            <a:r>
              <a:rPr lang="en-GB" dirty="0" err="1"/>
              <a:t>mwy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</a:p>
          <a:p>
            <a:endParaRPr lang="en-GB" dirty="0"/>
          </a:p>
          <a:p>
            <a:r>
              <a:rPr lang="en-GB" b="1" dirty="0" err="1"/>
              <a:t>Gweithgareddau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:</a:t>
            </a:r>
            <a:endParaRPr lang="en-GB" b="1" dirty="0">
              <a:ea typeface="Calibri"/>
              <a:cs typeface="Calibri"/>
            </a:endParaRPr>
          </a:p>
          <a:p>
            <a:r>
              <a:rPr lang="en-GB" b="1" dirty="0"/>
              <a:t>Mae 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Sebastian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dweud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b="1" dirty="0" err="1"/>
              <a:t>Meddyliwch</a:t>
            </a:r>
            <a:r>
              <a:rPr lang="en-GB" b="1" dirty="0"/>
              <a:t> am </a:t>
            </a:r>
            <a:r>
              <a:rPr lang="en-GB" b="1" dirty="0" err="1"/>
              <a:t>dri</a:t>
            </a:r>
            <a:r>
              <a:rPr lang="en-GB" b="1" dirty="0"/>
              <a:t> gair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ddisgrifio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1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b="1" dirty="0" err="1"/>
              <a:t>Enwch</a:t>
            </a:r>
            <a:r>
              <a:rPr lang="en-GB" b="1" dirty="0"/>
              <a:t> </a:t>
            </a:r>
            <a:r>
              <a:rPr lang="en-GB" b="1" dirty="0" err="1"/>
              <a:t>blanhigyn</a:t>
            </a:r>
            <a:r>
              <a:rPr lang="en-GB" b="1" dirty="0"/>
              <a:t> </a:t>
            </a:r>
            <a:r>
              <a:rPr lang="en-GB" b="1" dirty="0" err="1"/>
              <a:t>sy'n</a:t>
            </a:r>
            <a:r>
              <a:rPr lang="en-GB" b="1" dirty="0"/>
              <a:t> </a:t>
            </a:r>
            <a:r>
              <a:rPr lang="en-GB" b="1" dirty="0" err="1"/>
              <a:t>byw</a:t>
            </a:r>
            <a:r>
              <a:rPr lang="en-GB" b="1" dirty="0"/>
              <a:t>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1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b="1" dirty="0" err="1"/>
              <a:t>Enwch</a:t>
            </a:r>
            <a:r>
              <a:rPr lang="en-GB" b="1" dirty="0"/>
              <a:t> </a:t>
            </a:r>
            <a:r>
              <a:rPr lang="en-GB" b="1" dirty="0" err="1"/>
              <a:t>anifail</a:t>
            </a:r>
            <a:r>
              <a:rPr lang="en-GB" b="1" dirty="0"/>
              <a:t> </a:t>
            </a:r>
            <a:r>
              <a:rPr lang="en-GB" b="1" dirty="0" err="1"/>
              <a:t>sy'n</a:t>
            </a:r>
            <a:r>
              <a:rPr lang="en-GB" b="1" dirty="0"/>
              <a:t> </a:t>
            </a:r>
            <a:r>
              <a:rPr lang="en-GB" b="1" dirty="0" err="1"/>
              <a:t>byw</a:t>
            </a:r>
            <a:r>
              <a:rPr lang="en-GB" b="1" dirty="0"/>
              <a:t>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1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b="1" dirty="0" err="1"/>
              <a:t>Rhowch</a:t>
            </a:r>
            <a:r>
              <a:rPr lang="en-GB" b="1" dirty="0"/>
              <a:t> </a:t>
            </a:r>
            <a:r>
              <a:rPr lang="en-GB" b="1" dirty="0" err="1"/>
              <a:t>enghraifft</a:t>
            </a:r>
            <a:r>
              <a:rPr lang="en-GB" b="1" dirty="0"/>
              <a:t> o </a:t>
            </a:r>
            <a:r>
              <a:rPr lang="en-GB" b="1" dirty="0" err="1"/>
              <a:t>rywbeth</a:t>
            </a:r>
            <a:r>
              <a:rPr lang="en-GB" b="1" dirty="0"/>
              <a:t> </a:t>
            </a:r>
            <a:r>
              <a:rPr lang="en-GB" b="1" dirty="0" err="1"/>
              <a:t>mae</a:t>
            </a:r>
            <a:r>
              <a:rPr lang="en-GB" b="1" dirty="0"/>
              <a:t> </a:t>
            </a:r>
            <a:r>
              <a:rPr lang="en-GB" b="1" dirty="0" err="1"/>
              <a:t>pobl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ei</a:t>
            </a:r>
            <a:r>
              <a:rPr lang="en-GB" b="1" dirty="0"/>
              <a:t> </a:t>
            </a:r>
            <a:r>
              <a:rPr lang="en-GB" b="1" dirty="0" err="1"/>
              <a:t>wneud</a:t>
            </a:r>
            <a:r>
              <a:rPr lang="en-GB" b="1" dirty="0"/>
              <a:t>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1" dirty="0">
              <a:ea typeface="Calibri"/>
              <a:cs typeface="Calibri"/>
            </a:endParaRPr>
          </a:p>
          <a:p>
            <a:endParaRPr lang="en-GB" dirty="0"/>
          </a:p>
          <a:p>
            <a:endParaRPr lang="en-GB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889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Nawr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llefydd</a:t>
            </a:r>
            <a:r>
              <a:rPr lang="en-GB" dirty="0"/>
              <a:t> </a:t>
            </a:r>
            <a:r>
              <a:rPr lang="en-GB" dirty="0" err="1"/>
              <a:t>hyfryd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bobl</a:t>
            </a:r>
            <a:r>
              <a:rPr lang="en-GB" dirty="0"/>
              <a:t> </a:t>
            </a:r>
            <a:r>
              <a:rPr lang="en-GB" dirty="0" err="1"/>
              <a:t>fyw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gweithio</a:t>
            </a:r>
            <a:r>
              <a:rPr lang="en-GB" dirty="0"/>
              <a:t> a </a:t>
            </a:r>
            <a:r>
              <a:rPr lang="en-GB" dirty="0" err="1"/>
              <a:t>mwynhau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Gallwch</a:t>
            </a:r>
            <a:r>
              <a:rPr lang="en-GB" dirty="0"/>
              <a:t> </a:t>
            </a:r>
            <a:r>
              <a:rPr lang="en-GB" dirty="0" err="1"/>
              <a:t>fynd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feicio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cerdded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chwilota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archwilio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hela</a:t>
            </a:r>
            <a:r>
              <a:rPr lang="en-GB" dirty="0"/>
              <a:t> </a:t>
            </a:r>
            <a:r>
              <a:rPr lang="en-GB" dirty="0" err="1"/>
              <a:t>natur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darganfod</a:t>
            </a:r>
            <a:r>
              <a:rPr lang="en-GB" dirty="0"/>
              <a:t> a </a:t>
            </a:r>
            <a:r>
              <a:rPr lang="en-GB" dirty="0" err="1"/>
              <a:t>mwy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dirty="0"/>
          </a:p>
          <a:p>
            <a:r>
              <a:rPr lang="en-GB" b="1" dirty="0"/>
              <a:t>Mae 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Sebastian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dweud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b="1" dirty="0" err="1"/>
              <a:t>Meddyliwch</a:t>
            </a:r>
            <a:r>
              <a:rPr lang="en-GB" b="1" dirty="0"/>
              <a:t> am </a:t>
            </a:r>
            <a:r>
              <a:rPr lang="en-GB" b="1" dirty="0" err="1"/>
              <a:t>dri</a:t>
            </a:r>
            <a:r>
              <a:rPr lang="en-GB" b="1" dirty="0"/>
              <a:t> gair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ddisgrifio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1" dirty="0">
              <a:ea typeface="Calibri"/>
              <a:cs typeface="Calibri"/>
            </a:endParaRPr>
          </a:p>
          <a:p>
            <a:r>
              <a:rPr lang="en-GB" b="1" dirty="0" err="1"/>
              <a:t>Enwch</a:t>
            </a:r>
            <a:r>
              <a:rPr lang="en-GB" b="1" dirty="0"/>
              <a:t> </a:t>
            </a:r>
            <a:r>
              <a:rPr lang="en-GB" b="1" dirty="0" err="1"/>
              <a:t>blanhigyn</a:t>
            </a:r>
            <a:r>
              <a:rPr lang="en-GB" b="1" dirty="0"/>
              <a:t> </a:t>
            </a:r>
            <a:r>
              <a:rPr lang="en-GB" b="1" dirty="0" err="1"/>
              <a:t>sy'n</a:t>
            </a:r>
            <a:r>
              <a:rPr lang="en-GB" b="1" dirty="0"/>
              <a:t> </a:t>
            </a:r>
            <a:r>
              <a:rPr lang="en-GB" b="1" dirty="0" err="1"/>
              <a:t>byw</a:t>
            </a:r>
            <a:r>
              <a:rPr lang="en-GB" b="1" dirty="0"/>
              <a:t>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1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b="1" dirty="0" err="1"/>
              <a:t>Enwch</a:t>
            </a:r>
            <a:r>
              <a:rPr lang="en-GB" b="1" dirty="0"/>
              <a:t> </a:t>
            </a:r>
            <a:r>
              <a:rPr lang="en-GB" b="1" dirty="0" err="1"/>
              <a:t>anifail</a:t>
            </a:r>
            <a:r>
              <a:rPr lang="en-GB" b="1" dirty="0"/>
              <a:t> </a:t>
            </a:r>
            <a:r>
              <a:rPr lang="en-GB" b="1" dirty="0" err="1"/>
              <a:t>sy'n</a:t>
            </a:r>
            <a:r>
              <a:rPr lang="en-GB" b="1" dirty="0"/>
              <a:t> </a:t>
            </a:r>
            <a:r>
              <a:rPr lang="en-GB" b="1" dirty="0" err="1"/>
              <a:t>byw</a:t>
            </a:r>
            <a:r>
              <a:rPr lang="en-GB" b="1" dirty="0"/>
              <a:t>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1" u="none" strike="noStrike" kern="1200" baseline="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b="1" dirty="0" err="1"/>
              <a:t>Rhowch</a:t>
            </a:r>
            <a:r>
              <a:rPr lang="en-GB" b="1" dirty="0"/>
              <a:t> </a:t>
            </a:r>
            <a:r>
              <a:rPr lang="en-GB" b="1" dirty="0" err="1"/>
              <a:t>enghraifft</a:t>
            </a:r>
            <a:r>
              <a:rPr lang="en-GB" b="1" dirty="0"/>
              <a:t> o </a:t>
            </a:r>
            <a:r>
              <a:rPr lang="en-GB" b="1" dirty="0" err="1"/>
              <a:t>rywbeth</a:t>
            </a:r>
            <a:r>
              <a:rPr lang="en-GB" b="1" dirty="0"/>
              <a:t> </a:t>
            </a:r>
            <a:r>
              <a:rPr lang="en-GB" b="1" dirty="0" err="1"/>
              <a:t>mae</a:t>
            </a:r>
            <a:r>
              <a:rPr lang="en-GB" b="1" dirty="0"/>
              <a:t> </a:t>
            </a:r>
            <a:r>
              <a:rPr lang="en-GB" b="1" dirty="0" err="1"/>
              <a:t>pobl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ei</a:t>
            </a:r>
            <a:r>
              <a:rPr lang="en-GB" b="1" dirty="0"/>
              <a:t> </a:t>
            </a:r>
            <a:r>
              <a:rPr lang="en-GB" b="1" dirty="0" err="1"/>
              <a:t>wneud</a:t>
            </a:r>
            <a:r>
              <a:rPr lang="en-GB" b="1" dirty="0"/>
              <a:t>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1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97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048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 err="1"/>
              <a:t>Dywedwch</a:t>
            </a:r>
            <a:r>
              <a:rPr lang="en-GB" i="1" dirty="0"/>
              <a:t> </a:t>
            </a:r>
            <a:r>
              <a:rPr lang="en-GB" i="1" dirty="0" err="1"/>
              <a:t>wrth</a:t>
            </a:r>
            <a:r>
              <a:rPr lang="en-GB" i="1" dirty="0"/>
              <a:t> </a:t>
            </a:r>
            <a:r>
              <a:rPr lang="en-GB" i="1" dirty="0" err="1"/>
              <a:t>eich</a:t>
            </a:r>
            <a:r>
              <a:rPr lang="en-GB" i="1" dirty="0"/>
              <a:t> </a:t>
            </a:r>
            <a:r>
              <a:rPr lang="en-GB" i="1" dirty="0" err="1"/>
              <a:t>disgyblion</a:t>
            </a:r>
            <a:r>
              <a:rPr lang="en-GB" i="1" dirty="0"/>
              <a:t> y </a:t>
            </a:r>
            <a:r>
              <a:rPr lang="en-GB" i="1" dirty="0" err="1"/>
              <a:t>byddant</a:t>
            </a:r>
            <a:r>
              <a:rPr lang="en-GB" i="1" dirty="0"/>
              <a:t> </a:t>
            </a:r>
            <a:r>
              <a:rPr lang="en-GB" i="1" dirty="0" err="1"/>
              <a:t>yn</a:t>
            </a:r>
            <a:r>
              <a:rPr lang="en-GB" i="1" dirty="0"/>
              <a:t> </a:t>
            </a:r>
            <a:r>
              <a:rPr lang="en-GB" i="1" dirty="0" err="1"/>
              <a:t>dysgu</a:t>
            </a:r>
            <a:r>
              <a:rPr lang="en-GB" i="1" dirty="0"/>
              <a:t> am </a:t>
            </a:r>
            <a:r>
              <a:rPr lang="en-GB" i="1" dirty="0" err="1"/>
              <a:t>dwyni</a:t>
            </a:r>
            <a:r>
              <a:rPr lang="en-GB" i="1" dirty="0"/>
              <a:t> </a:t>
            </a:r>
            <a:r>
              <a:rPr lang="en-GB" i="1" dirty="0" err="1"/>
              <a:t>tywod</a:t>
            </a:r>
            <a:r>
              <a:rPr lang="en-GB" i="1" dirty="0"/>
              <a:t>.</a:t>
            </a:r>
            <a:endParaRPr lang="en-GB">
              <a:cs typeface="Calibri" panose="020F0502020204030204"/>
            </a:endParaRPr>
          </a:p>
          <a:p>
            <a:endParaRPr lang="en-GB" i="1" dirty="0"/>
          </a:p>
          <a:p>
            <a:r>
              <a:rPr lang="en-GB" i="1" dirty="0"/>
              <a:t>Oes </a:t>
            </a:r>
            <a:r>
              <a:rPr lang="en-GB" i="1" dirty="0" err="1"/>
              <a:t>unrhyw</a:t>
            </a:r>
            <a:r>
              <a:rPr lang="en-GB" i="1" dirty="0"/>
              <a:t> un </a:t>
            </a:r>
            <a:r>
              <a:rPr lang="en-GB" i="1" dirty="0" err="1"/>
              <a:t>wedi</a:t>
            </a:r>
            <a:r>
              <a:rPr lang="en-GB" i="1" dirty="0"/>
              <a:t> bod </a:t>
            </a:r>
            <a:r>
              <a:rPr lang="en-GB" i="1" dirty="0" err="1"/>
              <a:t>mewn</a:t>
            </a:r>
            <a:r>
              <a:rPr lang="en-GB" i="1" dirty="0"/>
              <a:t> </a:t>
            </a:r>
            <a:r>
              <a:rPr lang="en-GB" i="1" dirty="0" err="1"/>
              <a:t>unrhyw</a:t>
            </a:r>
            <a:r>
              <a:rPr lang="en-GB" i="1" dirty="0"/>
              <a:t> </a:t>
            </a:r>
            <a:r>
              <a:rPr lang="en-GB" i="1" dirty="0" err="1"/>
              <a:t>dwyni</a:t>
            </a:r>
            <a:r>
              <a:rPr lang="en-GB" i="1" dirty="0"/>
              <a:t> </a:t>
            </a:r>
            <a:r>
              <a:rPr lang="en-GB" i="1" dirty="0" err="1"/>
              <a:t>tywod</a:t>
            </a:r>
            <a:r>
              <a:rPr lang="en-GB" b="0" i="1" u="none" strike="noStrike" kern="1200" baseline="0" dirty="0">
                <a:solidFill>
                  <a:schemeClr val="tx1"/>
                </a:solidFill>
              </a:rPr>
              <a:t>?</a:t>
            </a:r>
            <a:endParaRPr lang="en-GB" b="0" i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i="1" dirty="0"/>
          </a:p>
          <a:p>
            <a:r>
              <a:rPr lang="en-GB" i="1" dirty="0"/>
              <a:t>Beth </a:t>
            </a:r>
            <a:r>
              <a:rPr lang="en-GB" i="1" dirty="0" err="1"/>
              <a:t>allwch</a:t>
            </a:r>
            <a:r>
              <a:rPr lang="en-GB" i="1" dirty="0"/>
              <a:t> chi </a:t>
            </a:r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ddweud</a:t>
            </a:r>
            <a:r>
              <a:rPr lang="en-GB" i="1" dirty="0"/>
              <a:t> </a:t>
            </a:r>
            <a:r>
              <a:rPr lang="en-GB" i="1" dirty="0" err="1"/>
              <a:t>wrth</a:t>
            </a:r>
            <a:r>
              <a:rPr lang="en-GB" i="1" dirty="0"/>
              <a:t> </a:t>
            </a:r>
            <a:r>
              <a:rPr lang="en-GB" i="1" dirty="0" err="1"/>
              <a:t>weddill</a:t>
            </a:r>
            <a:r>
              <a:rPr lang="en-GB" i="1" dirty="0"/>
              <a:t> y </a:t>
            </a:r>
            <a:r>
              <a:rPr lang="en-GB" i="1" dirty="0" err="1"/>
              <a:t>dosbarth</a:t>
            </a:r>
            <a:r>
              <a:rPr lang="en-GB" i="1" dirty="0"/>
              <a:t> am y </a:t>
            </a:r>
            <a:r>
              <a:rPr lang="en-GB" i="1" dirty="0" err="1"/>
              <a:t>twyni</a:t>
            </a:r>
            <a:r>
              <a:rPr lang="en-GB" i="1" dirty="0"/>
              <a:t> </a:t>
            </a:r>
            <a:r>
              <a:rPr lang="en-GB" i="1" dirty="0" err="1"/>
              <a:t>tywod</a:t>
            </a:r>
            <a:r>
              <a:rPr lang="en-GB" i="1" dirty="0"/>
              <a:t> </a:t>
            </a:r>
            <a:r>
              <a:rPr lang="en-GB" i="1" dirty="0" err="1"/>
              <a:t>hynny</a:t>
            </a:r>
            <a:r>
              <a:rPr lang="en-GB" i="1" dirty="0"/>
              <a:t>?</a:t>
            </a:r>
            <a:endParaRPr lang="en-GB" b="0" i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i="1" dirty="0"/>
          </a:p>
          <a:p>
            <a:r>
              <a:rPr lang="en-GB" i="1" dirty="0" err="1"/>
              <a:t>Mae'r</a:t>
            </a:r>
            <a:r>
              <a:rPr lang="en-GB" i="1" dirty="0"/>
              <a:t> </a:t>
            </a:r>
            <a:r>
              <a:rPr lang="en-GB" i="1" dirty="0" err="1"/>
              <a:t>lluniau</a:t>
            </a:r>
            <a:r>
              <a:rPr lang="en-GB" i="1" dirty="0"/>
              <a:t> </a:t>
            </a:r>
            <a:r>
              <a:rPr lang="en-GB" i="1" dirty="0" err="1"/>
              <a:t>hyn</a:t>
            </a:r>
            <a:r>
              <a:rPr lang="en-GB" i="1" dirty="0"/>
              <a:t> o </a:t>
            </a:r>
            <a:r>
              <a:rPr lang="en-GB" i="1" dirty="0" err="1"/>
              <a:t>systemau</a:t>
            </a:r>
            <a:r>
              <a:rPr lang="en-GB" i="1" dirty="0"/>
              <a:t> </a:t>
            </a:r>
            <a:r>
              <a:rPr lang="en-GB" i="1" dirty="0" err="1"/>
              <a:t>twyni</a:t>
            </a:r>
            <a:r>
              <a:rPr lang="en-GB" i="1" dirty="0"/>
              <a:t> </a:t>
            </a:r>
            <a:r>
              <a:rPr lang="en-GB" i="1" dirty="0" err="1"/>
              <a:t>tywod</a:t>
            </a:r>
            <a:r>
              <a:rPr lang="en-GB" i="1" dirty="0"/>
              <a:t> </a:t>
            </a:r>
            <a:r>
              <a:rPr lang="en-GB" i="1" dirty="0" err="1"/>
              <a:t>yng</a:t>
            </a:r>
            <a:r>
              <a:rPr lang="en-GB" i="1" dirty="0"/>
              <a:t> </a:t>
            </a:r>
            <a:r>
              <a:rPr lang="en-GB" i="1" dirty="0" err="1"/>
              <a:t>Nghernyw</a:t>
            </a:r>
            <a:r>
              <a:rPr lang="en-GB" b="0" i="1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i="1" dirty="0"/>
              <a:t>Mae </a:t>
            </a:r>
            <a:r>
              <a:rPr lang="en-GB" i="1" dirty="0" err="1"/>
              <a:t>systemau</a:t>
            </a:r>
            <a:r>
              <a:rPr lang="en-GB" i="1" dirty="0"/>
              <a:t> </a:t>
            </a:r>
            <a:r>
              <a:rPr lang="en-GB" i="1" dirty="0" err="1"/>
              <a:t>yn</a:t>
            </a:r>
            <a:r>
              <a:rPr lang="en-GB" i="1" dirty="0"/>
              <a:t> </a:t>
            </a:r>
            <a:r>
              <a:rPr lang="en-GB" i="1" dirty="0" err="1"/>
              <a:t>cynnwys</a:t>
            </a:r>
            <a:r>
              <a:rPr lang="en-GB" i="1" dirty="0"/>
              <a:t> </a:t>
            </a:r>
            <a:r>
              <a:rPr lang="en-GB" i="1" dirty="0" err="1"/>
              <a:t>llawer</a:t>
            </a:r>
            <a:r>
              <a:rPr lang="en-GB" i="1" dirty="0"/>
              <a:t> o </a:t>
            </a:r>
            <a:r>
              <a:rPr lang="en-GB" i="1" dirty="0" err="1"/>
              <a:t>dwyni</a:t>
            </a:r>
            <a:r>
              <a:rPr lang="en-GB" i="1" dirty="0"/>
              <a:t> </a:t>
            </a:r>
            <a:r>
              <a:rPr lang="en-GB" i="1" dirty="0" err="1"/>
              <a:t>tywod</a:t>
            </a:r>
            <a:r>
              <a:rPr lang="en-GB" b="0" i="1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i="1" dirty="0"/>
              <a:t>Mae </a:t>
            </a:r>
            <a:r>
              <a:rPr lang="en-GB" i="1" dirty="0" err="1"/>
              <a:t>hyn</a:t>
            </a:r>
            <a:r>
              <a:rPr lang="en-GB" i="1" dirty="0"/>
              <a:t> </a:t>
            </a:r>
            <a:r>
              <a:rPr lang="en-GB" i="1" dirty="0" err="1"/>
              <a:t>yn</a:t>
            </a:r>
            <a:r>
              <a:rPr lang="en-GB" i="1" dirty="0"/>
              <a:t> </a:t>
            </a:r>
            <a:r>
              <a:rPr lang="en-GB" i="1" dirty="0" err="1"/>
              <a:t>golygu</a:t>
            </a:r>
            <a:r>
              <a:rPr lang="en-GB" i="1" dirty="0"/>
              <a:t> bod </a:t>
            </a:r>
            <a:r>
              <a:rPr lang="en-GB" i="1" dirty="0" err="1"/>
              <a:t>llawer</a:t>
            </a:r>
            <a:r>
              <a:rPr lang="en-GB" i="1" dirty="0"/>
              <a:t> o </a:t>
            </a:r>
            <a:r>
              <a:rPr lang="en-GB" i="1" dirty="0" err="1"/>
              <a:t>dywod</a:t>
            </a:r>
            <a:r>
              <a:rPr lang="en-GB" i="1" dirty="0"/>
              <a:t> </a:t>
            </a:r>
            <a:r>
              <a:rPr lang="en-GB" i="1" dirty="0" err="1"/>
              <a:t>yno</a:t>
            </a:r>
            <a:r>
              <a:rPr lang="en-GB" b="0" i="1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i="1" dirty="0" err="1"/>
              <a:t>Mae’n</a:t>
            </a:r>
            <a:r>
              <a:rPr lang="en-GB" i="1" dirty="0"/>
              <a:t> </a:t>
            </a:r>
            <a:r>
              <a:rPr lang="en-GB" i="1" dirty="0" err="1"/>
              <a:t>lle</a:t>
            </a:r>
            <a:r>
              <a:rPr lang="en-GB" i="1" dirty="0"/>
              <a:t> </a:t>
            </a:r>
            <a:r>
              <a:rPr lang="en-GB" i="1" dirty="0" err="1"/>
              <a:t>sy’n</a:t>
            </a:r>
            <a:r>
              <a:rPr lang="en-GB" i="1" dirty="0"/>
              <a:t> </a:t>
            </a:r>
            <a:r>
              <a:rPr lang="en-GB" i="1" dirty="0" err="1"/>
              <a:t>llawn</a:t>
            </a:r>
            <a:r>
              <a:rPr lang="en-GB" i="1" dirty="0"/>
              <a:t> </a:t>
            </a:r>
            <a:r>
              <a:rPr lang="en-GB" i="1" dirty="0" err="1"/>
              <a:t>bywyd</a:t>
            </a:r>
            <a:r>
              <a:rPr lang="en-GB" i="1" dirty="0"/>
              <a:t> </a:t>
            </a:r>
            <a:r>
              <a:rPr lang="en-GB" i="1" dirty="0" err="1"/>
              <a:t>gwyllt</a:t>
            </a:r>
            <a:r>
              <a:rPr lang="en-GB" b="0" i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i="1" dirty="0"/>
          </a:p>
          <a:p>
            <a:r>
              <a:rPr lang="en-GB" i="1" dirty="0"/>
              <a:t>Dyma </a:t>
            </a:r>
            <a:r>
              <a:rPr lang="en-GB" b="0" i="1" u="none" strike="noStrike" kern="1200" baseline="0" dirty="0">
                <a:solidFill>
                  <a:schemeClr val="tx1"/>
                </a:solidFill>
              </a:rPr>
              <a:t>Sebastian</a:t>
            </a:r>
            <a:r>
              <a:rPr lang="en-GB" i="1" dirty="0"/>
              <a:t>, </a:t>
            </a:r>
            <a:r>
              <a:rPr lang="en-GB" i="1" dirty="0" err="1"/>
              <a:t>Madfall</a:t>
            </a:r>
            <a:r>
              <a:rPr lang="en-GB" i="1" dirty="0"/>
              <a:t> y </a:t>
            </a:r>
            <a:r>
              <a:rPr lang="en-GB" i="1" dirty="0" err="1"/>
              <a:t>Tywod</a:t>
            </a:r>
            <a:r>
              <a:rPr lang="en-GB" i="1" dirty="0"/>
              <a:t>, </a:t>
            </a:r>
            <a:r>
              <a:rPr lang="en-GB" i="1" dirty="0" err="1"/>
              <a:t>sy'n</a:t>
            </a:r>
            <a:r>
              <a:rPr lang="en-GB" i="1" dirty="0"/>
              <a:t> </a:t>
            </a:r>
            <a:r>
              <a:rPr lang="en-GB" i="1" dirty="0" err="1"/>
              <a:t>mynd</a:t>
            </a:r>
            <a:r>
              <a:rPr lang="en-GB" i="1" dirty="0"/>
              <a:t> </a:t>
            </a:r>
            <a:r>
              <a:rPr lang="en-GB" i="1" dirty="0" err="1"/>
              <a:t>i'n</a:t>
            </a:r>
            <a:r>
              <a:rPr lang="en-GB" i="1" dirty="0"/>
              <a:t> </a:t>
            </a:r>
            <a:r>
              <a:rPr lang="en-GB" i="1" dirty="0" err="1"/>
              <a:t>tywys</a:t>
            </a:r>
            <a:r>
              <a:rPr lang="en-GB" i="1" dirty="0"/>
              <a:t> </a:t>
            </a:r>
            <a:r>
              <a:rPr lang="en-GB" i="1" dirty="0" err="1"/>
              <a:t>ni</a:t>
            </a:r>
            <a:r>
              <a:rPr lang="en-GB" i="1" dirty="0"/>
              <a:t> o </a:t>
            </a:r>
            <a:r>
              <a:rPr lang="en-GB" i="1" dirty="0" err="1"/>
              <a:t>gwmpas</a:t>
            </a:r>
            <a:r>
              <a:rPr lang="en-GB" b="0" i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/>
          </a:p>
          <a:p>
            <a:endParaRPr lang="en-GB" i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054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Dyma </a:t>
            </a:r>
            <a:r>
              <a:rPr lang="en-GB" dirty="0" err="1"/>
              <a:t>lun</a:t>
            </a:r>
            <a:r>
              <a:rPr lang="en-GB" dirty="0"/>
              <a:t> o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system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Nyfnaint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Sebastian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dweud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dirty="0" err="1"/>
              <a:t>edrychwch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llun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dirty="0"/>
              <a:t> o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b="1" dirty="0" err="1"/>
              <a:t>Gweithgaredd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b="1" dirty="0"/>
              <a:t>Am 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30 </a:t>
            </a:r>
            <a:r>
              <a:rPr lang="en-GB" b="1" dirty="0" err="1"/>
              <a:t>eiliad</a:t>
            </a:r>
            <a:r>
              <a:rPr lang="en-GB" b="1" dirty="0"/>
              <a:t> </a:t>
            </a:r>
            <a:r>
              <a:rPr lang="en-GB" b="1" dirty="0" err="1"/>
              <a:t>siaradwch</a:t>
            </a:r>
            <a:r>
              <a:rPr lang="en-GB" b="1" dirty="0"/>
              <a:t> </a:t>
            </a:r>
            <a:r>
              <a:rPr lang="en-GB" b="1" dirty="0" err="1"/>
              <a:t>gyda</a:t>
            </a:r>
            <a:r>
              <a:rPr lang="en-GB" b="1" dirty="0"/>
              <a:t> </a:t>
            </a:r>
            <a:r>
              <a:rPr lang="en-GB" b="1" dirty="0" err="1"/>
              <a:t>phartner</a:t>
            </a:r>
            <a:r>
              <a:rPr lang="en-GB" b="1" dirty="0"/>
              <a:t> am </a:t>
            </a:r>
            <a:r>
              <a:rPr lang="en-GB" b="1" dirty="0" err="1"/>
              <a:t>yr</a:t>
            </a:r>
            <a:r>
              <a:rPr lang="en-GB" b="1" dirty="0"/>
              <a:t> </a:t>
            </a:r>
            <a:r>
              <a:rPr lang="en-GB" b="1" dirty="0" err="1"/>
              <a:t>hyn</a:t>
            </a:r>
            <a:r>
              <a:rPr lang="en-GB" b="1" dirty="0"/>
              <a:t> y </a:t>
            </a:r>
            <a:r>
              <a:rPr lang="en-GB" b="1" dirty="0" err="1"/>
              <a:t>gallwch</a:t>
            </a:r>
            <a:r>
              <a:rPr lang="en-GB" b="1" dirty="0"/>
              <a:t> chi </a:t>
            </a:r>
            <a:r>
              <a:rPr lang="en-GB" b="1" dirty="0" err="1"/>
              <a:t>ei</a:t>
            </a:r>
            <a:r>
              <a:rPr lang="en-GB" b="1" dirty="0"/>
              <a:t> weld </a:t>
            </a:r>
            <a:r>
              <a:rPr lang="en-GB" b="1" dirty="0" err="1"/>
              <a:t>yn</a:t>
            </a:r>
            <a:r>
              <a:rPr lang="en-GB" b="1" dirty="0"/>
              <a:t> y </a:t>
            </a:r>
            <a:r>
              <a:rPr lang="en-GB" b="1" dirty="0" err="1"/>
              <a:t>llun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b="1" dirty="0">
              <a:cs typeface="Calibri"/>
            </a:endParaRPr>
          </a:p>
          <a:p>
            <a:r>
              <a:rPr lang="en-GB" b="1" dirty="0"/>
              <a:t>Beth </a:t>
            </a:r>
            <a:r>
              <a:rPr lang="en-GB" b="1" dirty="0" err="1"/>
              <a:t>welsoch</a:t>
            </a:r>
            <a:r>
              <a:rPr lang="en-GB" b="1" dirty="0"/>
              <a:t> chi </a:t>
            </a:r>
            <a:r>
              <a:rPr lang="en-GB" b="1" dirty="0" err="1"/>
              <a:t>yn</a:t>
            </a:r>
            <a:r>
              <a:rPr lang="en-GB" b="1" dirty="0"/>
              <a:t> y </a:t>
            </a:r>
            <a:r>
              <a:rPr lang="en-GB" b="1" dirty="0" err="1"/>
              <a:t>llun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</a:t>
            </a:r>
            <a:endParaRPr lang="en-GB" b="1" dirty="0">
              <a:cs typeface="Calibri"/>
            </a:endParaRPr>
          </a:p>
          <a:p>
            <a:endParaRPr lang="en-GB" b="1" dirty="0">
              <a:cs typeface="Calibri"/>
            </a:endParaRPr>
          </a:p>
          <a:p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e.</a:t>
            </a:r>
            <a:r>
              <a:rPr lang="en-GB" dirty="0" err="1"/>
              <a:t>e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.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tywod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glaswellt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(</a:t>
            </a:r>
            <a:r>
              <a:rPr lang="en-GB" dirty="0" err="1"/>
              <a:t>moresg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), </a:t>
            </a:r>
            <a:r>
              <a:rPr lang="en-GB" dirty="0" err="1"/>
              <a:t>planhigion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coed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awyr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</a:t>
            </a:r>
            <a:endParaRPr lang="en-GB" dirty="0">
              <a:cs typeface="Calibri"/>
            </a:endParaRPr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465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Mae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ardal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galw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Biosffer</a:t>
            </a:r>
            <a:r>
              <a:rPr lang="en-GB" dirty="0"/>
              <a:t> </a:t>
            </a:r>
            <a:r>
              <a:rPr lang="en-GB" dirty="0" err="1"/>
              <a:t>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r>
              <a:rPr lang="en-GB" dirty="0"/>
              <a:t> </a:t>
            </a:r>
            <a:endParaRPr lang="en-US" dirty="0">
              <a:cs typeface="Calibri" panose="020F0502020204030204"/>
            </a:endParaRPr>
          </a:p>
          <a:p>
            <a:r>
              <a:rPr lang="en-GB" dirty="0"/>
              <a:t>Mae hon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ardal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llawn</a:t>
            </a:r>
            <a:r>
              <a:rPr lang="en-GB" dirty="0"/>
              <a:t>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- </a:t>
            </a:r>
            <a:r>
              <a:rPr lang="en-GB" dirty="0" err="1"/>
              <a:t>coed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planhigion</a:t>
            </a:r>
            <a:r>
              <a:rPr lang="en-GB" dirty="0"/>
              <a:t> ac </a:t>
            </a:r>
            <a:r>
              <a:rPr lang="en-GB" dirty="0" err="1"/>
              <a:t>anifeiliaid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/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Sebastian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dweud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dirty="0"/>
              <a:t>Pa </a:t>
            </a:r>
            <a:r>
              <a:rPr lang="en-GB" dirty="0" err="1"/>
              <a:t>blanhigion</a:t>
            </a:r>
            <a:r>
              <a:rPr lang="en-GB" dirty="0"/>
              <a:t> </a:t>
            </a:r>
            <a:r>
              <a:rPr lang="en-GB" dirty="0" err="1"/>
              <a:t>allwch</a:t>
            </a:r>
            <a:r>
              <a:rPr lang="en-GB" dirty="0"/>
              <a:t> chi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gweld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llun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b="0" u="none" strike="noStrike" kern="1200" baseline="0" dirty="0">
                <a:solidFill>
                  <a:schemeClr val="tx1"/>
                </a:solidFill>
              </a:rPr>
              <a:t>?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Atebion</a:t>
            </a:r>
            <a:r>
              <a:rPr lang="en-GB" dirty="0"/>
              <a:t> </a:t>
            </a:r>
            <a:r>
              <a:rPr lang="en-GB" dirty="0" err="1"/>
              <a:t>disgwyliedig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- </a:t>
            </a:r>
            <a:r>
              <a:rPr lang="en-GB" dirty="0" err="1"/>
              <a:t>Blodau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coed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glaswellt</a:t>
            </a:r>
            <a:endParaRPr lang="en-GB" dirty="0" err="1">
              <a:cs typeface="Calibri"/>
            </a:endParaRPr>
          </a:p>
          <a:p>
            <a:endParaRPr lang="en-GB" dirty="0"/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869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Er bod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llawn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digon</a:t>
            </a:r>
            <a:r>
              <a:rPr lang="en-GB" dirty="0"/>
              <a:t> o </a:t>
            </a:r>
            <a:r>
              <a:rPr lang="en-GB" dirty="0" err="1"/>
              <a:t>blanhigion</a:t>
            </a:r>
            <a:r>
              <a:rPr lang="en-GB" dirty="0"/>
              <a:t> a </a:t>
            </a:r>
            <a:r>
              <a:rPr lang="en-GB" dirty="0" err="1"/>
              <a:t>blodau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yno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dirty="0"/>
              <a:t>Yn </a:t>
            </a:r>
            <a:r>
              <a:rPr lang="en-GB" dirty="0" err="1"/>
              <a:t>wir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wahanol</a:t>
            </a:r>
            <a:r>
              <a:rPr lang="en-GB" dirty="0"/>
              <a:t> </a:t>
            </a:r>
            <a:r>
              <a:rPr lang="en-GB" dirty="0" err="1"/>
              <a:t>blanhigion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Gan </a:t>
            </a:r>
            <a:r>
              <a:rPr lang="en-GB" dirty="0" err="1"/>
              <a:t>gynnwys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dirty="0" err="1"/>
              <a:t>celyn</a:t>
            </a:r>
            <a:r>
              <a:rPr lang="en-GB" dirty="0"/>
              <a:t> y </a:t>
            </a:r>
            <a:r>
              <a:rPr lang="en-GB" dirty="0" err="1"/>
              <a:t>môr</a:t>
            </a:r>
            <a:r>
              <a:rPr lang="en-GB" dirty="0"/>
              <a:t> </a:t>
            </a:r>
            <a:r>
              <a:rPr lang="en-GB" dirty="0" err="1"/>
              <a:t>pigog</a:t>
            </a:r>
            <a:r>
              <a:rPr lang="en-GB" dirty="0"/>
              <a:t> a </a:t>
            </a:r>
            <a:r>
              <a:rPr lang="en-GB" dirty="0" err="1"/>
              <a:t>thegeirianau</a:t>
            </a:r>
            <a:r>
              <a:rPr lang="en-GB" dirty="0"/>
              <a:t> </a:t>
            </a:r>
            <a:r>
              <a:rPr lang="en-GB" dirty="0" err="1"/>
              <a:t>hardd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cs typeface="Calibri"/>
            </a:endParaRPr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445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 err="1"/>
              <a:t>Edrychwch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darlun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b="1" dirty="0" err="1"/>
              <a:t>Gweithgaredd</a:t>
            </a:r>
            <a:r>
              <a:rPr lang="en-GB" b="1" dirty="0"/>
              <a:t>: Pa </a:t>
            </a:r>
            <a:r>
              <a:rPr lang="en-GB" b="1" dirty="0" err="1"/>
              <a:t>anifeiliaid</a:t>
            </a:r>
            <a:r>
              <a:rPr lang="en-GB" b="1" dirty="0"/>
              <a:t> </a:t>
            </a:r>
            <a:r>
              <a:rPr lang="en-GB" b="1" dirty="0" err="1"/>
              <a:t>allwch</a:t>
            </a:r>
            <a:r>
              <a:rPr lang="en-GB" b="1" dirty="0"/>
              <a:t> chi </a:t>
            </a:r>
            <a:r>
              <a:rPr lang="en-GB" b="1" dirty="0" err="1"/>
              <a:t>eu</a:t>
            </a:r>
            <a:r>
              <a:rPr lang="en-GB" b="1" dirty="0"/>
              <a:t> </a:t>
            </a:r>
            <a:r>
              <a:rPr lang="en-GB" b="1" dirty="0" err="1"/>
              <a:t>gweld</a:t>
            </a:r>
            <a:r>
              <a:rPr lang="en-GB" b="1" dirty="0"/>
              <a:t>?</a:t>
            </a:r>
            <a:endParaRPr lang="en-GB" b="1" dirty="0">
              <a:cs typeface="Calibri"/>
            </a:endParaRPr>
          </a:p>
          <a:p>
            <a:endParaRPr lang="en-GB" b="1" dirty="0"/>
          </a:p>
          <a:p>
            <a:r>
              <a:rPr lang="en-GB" dirty="0" err="1"/>
              <a:t>Allwch</a:t>
            </a:r>
            <a:r>
              <a:rPr lang="en-GB" dirty="0"/>
              <a:t> chi weld </a:t>
            </a:r>
            <a:r>
              <a:rPr lang="en-GB" dirty="0" err="1"/>
              <a:t>madfall</a:t>
            </a:r>
            <a:r>
              <a:rPr lang="en-GB" dirty="0"/>
              <a:t> y </a:t>
            </a:r>
            <a:r>
              <a:rPr lang="en-GB" dirty="0" err="1"/>
              <a:t>tywod</a:t>
            </a:r>
            <a:r>
              <a:rPr lang="en-GB" dirty="0"/>
              <a:t>? Mae </a:t>
            </a:r>
            <a:r>
              <a:rPr lang="en-GB" dirty="0" err="1"/>
              <a:t>madfallod</a:t>
            </a:r>
            <a:r>
              <a:rPr lang="en-GB" dirty="0"/>
              <a:t> y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Sebastian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hoffi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, </a:t>
            </a:r>
            <a:r>
              <a:rPr lang="en-GB" dirty="0" err="1"/>
              <a:t>oherwydd</a:t>
            </a:r>
            <a:r>
              <a:rPr lang="en-GB" dirty="0"/>
              <a:t> </a:t>
            </a:r>
            <a:r>
              <a:rPr lang="en-GB" dirty="0" err="1"/>
              <a:t>mae'n</a:t>
            </a:r>
            <a:r>
              <a:rPr lang="en-GB" dirty="0"/>
              <a:t> </a:t>
            </a:r>
            <a:r>
              <a:rPr lang="en-GB" dirty="0" err="1"/>
              <a:t>hawdd</a:t>
            </a:r>
            <a:r>
              <a:rPr lang="en-GB" dirty="0"/>
              <a:t> </a:t>
            </a:r>
            <a:r>
              <a:rPr lang="en-GB" dirty="0" err="1"/>
              <a:t>iddynt</a:t>
            </a:r>
            <a:r>
              <a:rPr lang="en-GB" dirty="0"/>
              <a:t> </a:t>
            </a:r>
            <a:r>
              <a:rPr lang="en-GB" dirty="0" err="1"/>
              <a:t>gloddio</a:t>
            </a:r>
            <a:r>
              <a:rPr lang="en-GB" dirty="0"/>
              <a:t> </a:t>
            </a:r>
            <a:r>
              <a:rPr lang="en-GB" dirty="0" err="1"/>
              <a:t>tyllau</a:t>
            </a:r>
            <a:r>
              <a:rPr lang="en-GB" dirty="0"/>
              <a:t> a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cartrefi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tywod</a:t>
            </a:r>
            <a:r>
              <a:rPr lang="en-GB" dirty="0"/>
              <a:t>.</a:t>
            </a:r>
            <a:endParaRPr lang="en-GB" dirty="0">
              <a:cs typeface="Calibri"/>
            </a:endParaRPr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Pa </a:t>
            </a:r>
            <a:r>
              <a:rPr lang="en-GB" b="1" dirty="0" err="1"/>
              <a:t>anifeiliaid</a:t>
            </a:r>
            <a:r>
              <a:rPr lang="en-GB" b="1" dirty="0"/>
              <a:t> </a:t>
            </a:r>
            <a:r>
              <a:rPr lang="en-GB" b="1" dirty="0" err="1"/>
              <a:t>eraill</a:t>
            </a:r>
            <a:r>
              <a:rPr lang="en-GB" b="1" dirty="0"/>
              <a:t> </a:t>
            </a:r>
            <a:r>
              <a:rPr lang="en-GB" b="1" dirty="0" err="1"/>
              <a:t>ydych</a:t>
            </a:r>
            <a:r>
              <a:rPr lang="en-GB" b="1" dirty="0"/>
              <a:t> </a:t>
            </a:r>
            <a:r>
              <a:rPr lang="en-GB" b="1" dirty="0" err="1"/>
              <a:t>chi'n</a:t>
            </a:r>
            <a:r>
              <a:rPr lang="en-GB" b="1" dirty="0"/>
              <a:t> </a:t>
            </a:r>
            <a:r>
              <a:rPr lang="en-GB" b="1" dirty="0" err="1"/>
              <a:t>meddwl</a:t>
            </a:r>
            <a:r>
              <a:rPr lang="en-GB" b="1" dirty="0"/>
              <a:t> </a:t>
            </a:r>
            <a:r>
              <a:rPr lang="en-GB" b="1" dirty="0" err="1"/>
              <a:t>fyddai'n</a:t>
            </a:r>
            <a:r>
              <a:rPr lang="en-GB" b="1" dirty="0"/>
              <a:t> </a:t>
            </a:r>
            <a:r>
              <a:rPr lang="en-GB" b="1" dirty="0" err="1"/>
              <a:t>byw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Nhwyni</a:t>
            </a:r>
            <a:r>
              <a:rPr lang="en-GB" b="1" dirty="0"/>
              <a:t> </a:t>
            </a:r>
            <a:r>
              <a:rPr lang="en-GB" b="1" dirty="0" err="1"/>
              <a:t>Braunton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</a:t>
            </a:r>
            <a:endParaRPr lang="en-GB">
              <a:cs typeface="Calibri"/>
            </a:endParaRPr>
          </a:p>
          <a:p>
            <a:r>
              <a:rPr lang="en-GB" dirty="0" err="1"/>
              <a:t>E.e.</a:t>
            </a:r>
            <a:r>
              <a:rPr lang="en-GB" dirty="0"/>
              <a:t> </a:t>
            </a:r>
            <a:r>
              <a:rPr lang="en-GB" dirty="0" err="1"/>
              <a:t>gwenyn</a:t>
            </a:r>
            <a:r>
              <a:rPr lang="en-GB" dirty="0"/>
              <a:t>, </a:t>
            </a:r>
            <a:r>
              <a:rPr lang="en-GB" dirty="0" err="1"/>
              <a:t>nadroedd</a:t>
            </a:r>
            <a:r>
              <a:rPr lang="en-GB" dirty="0"/>
              <a:t>, </a:t>
            </a:r>
            <a:r>
              <a:rPr lang="en-GB" dirty="0" err="1"/>
              <a:t>llyffantod</a:t>
            </a:r>
            <a:r>
              <a:rPr lang="en-GB" dirty="0"/>
              <a:t>, </a:t>
            </a:r>
            <a:r>
              <a:rPr lang="en-GB" dirty="0" err="1"/>
              <a:t>glöynnod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, </a:t>
            </a:r>
            <a:r>
              <a:rPr lang="en-GB" dirty="0" err="1"/>
              <a:t>cwningod</a:t>
            </a:r>
            <a:r>
              <a:rPr lang="en-GB" dirty="0"/>
              <a:t> ac </a:t>
            </a:r>
            <a:r>
              <a:rPr lang="en-GB" dirty="0" err="1"/>
              <a:t>adar</a:t>
            </a:r>
            <a:endParaRPr lang="en-GB" dirty="0" err="1">
              <a:cs typeface="Calibri"/>
            </a:endParaRPr>
          </a:p>
          <a:p>
            <a:endParaRPr lang="en-GB" b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022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Pam </a:t>
            </a:r>
            <a:r>
              <a:rPr lang="en-GB" dirty="0" err="1"/>
              <a:t>ydych</a:t>
            </a:r>
            <a:r>
              <a:rPr lang="en-GB" dirty="0"/>
              <a:t> </a:t>
            </a:r>
            <a:r>
              <a:rPr lang="en-GB" dirty="0" err="1"/>
              <a:t>chi'n</a:t>
            </a:r>
            <a:r>
              <a:rPr lang="en-GB" dirty="0"/>
              <a:t> </a:t>
            </a:r>
            <a:r>
              <a:rPr lang="en-GB" dirty="0" err="1"/>
              <a:t>meddwl</a:t>
            </a:r>
            <a:r>
              <a:rPr lang="en-GB" dirty="0"/>
              <a:t> bod </a:t>
            </a:r>
            <a:r>
              <a:rPr lang="en-GB" dirty="0" err="1"/>
              <a:t>pryfed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hoffi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?</a:t>
            </a:r>
          </a:p>
          <a:p>
            <a:endParaRPr lang="en-GB" dirty="0"/>
          </a:p>
          <a:p>
            <a:r>
              <a:rPr lang="en-GB" dirty="0" err="1"/>
              <a:t>Oherwydd</a:t>
            </a:r>
            <a:r>
              <a:rPr lang="en-GB" dirty="0"/>
              <a:t> bod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blanhigion</a:t>
            </a:r>
            <a:r>
              <a:rPr lang="en-GB" dirty="0"/>
              <a:t> a </a:t>
            </a:r>
            <a:r>
              <a:rPr lang="en-GB" dirty="0" err="1"/>
              <a:t>blodau</a:t>
            </a:r>
            <a:r>
              <a:rPr lang="en-GB" dirty="0"/>
              <a:t> </a:t>
            </a:r>
            <a:r>
              <a:rPr lang="en-GB" dirty="0" err="1"/>
              <a:t>iddyn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fwydo</a:t>
            </a:r>
            <a:r>
              <a:rPr lang="en-GB" dirty="0"/>
              <a:t> </a:t>
            </a:r>
            <a:r>
              <a:rPr lang="en-GB" dirty="0" err="1"/>
              <a:t>arnyn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.</a:t>
            </a:r>
            <a:endParaRPr lang="en-GB" dirty="0">
              <a:cs typeface="Calibri"/>
            </a:endParaRPr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427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Mae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Nhwyni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 </a:t>
            </a:r>
            <a:r>
              <a:rPr lang="en-GB" dirty="0" err="1"/>
              <a:t>thwyni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Woolacombe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! </a:t>
            </a:r>
            <a:r>
              <a:rPr lang="en-GB" dirty="0"/>
              <a:t>Mae </a:t>
            </a:r>
            <a:r>
              <a:rPr lang="en-GB" dirty="0" err="1"/>
              <a:t>gweision</a:t>
            </a:r>
            <a:r>
              <a:rPr lang="en-GB" dirty="0"/>
              <a:t> y </a:t>
            </a:r>
            <a:r>
              <a:rPr lang="en-GB" dirty="0" err="1"/>
              <a:t>neidr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cwningod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chwilod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nadroedd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llyffantod</a:t>
            </a:r>
            <a:r>
              <a:rPr lang="en-GB" dirty="0"/>
              <a:t> ac </a:t>
            </a:r>
            <a:r>
              <a:rPr lang="en-GB" dirty="0" err="1"/>
              <a:t>adar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bodd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endParaRPr lang="en-GB" dirty="0" err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053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29E6C-D75A-4C6E-8C9F-8057A21BFB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288CC4-CB12-4782-B67D-33FFA474D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C37D0-F0F1-4E91-8FAA-4F9D2A303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1A0D3-7A86-480C-9148-D9FA55CC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60F2E-D181-45D3-A5D8-3AA67095F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861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EDE5B-514B-417E-8803-0289ABAF3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88400-4983-4F4E-BC6A-46C7DA6C1C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C2F07-DD9F-43F9-9DE3-1EBE6C3ED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332A9-BCB0-479A-9340-95A697DAD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69DD8-F09A-4BDC-9E12-879E8CC9D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577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9C5D95-3EBB-4F5F-A16E-59119C1400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1F80FE-3B22-44D8-9E98-6E8AEC06C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40AA7-97E6-46CF-B903-89924D22C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46ADD-9B69-44F7-A73F-11E8C935A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C1803-ABC2-493C-B4B7-84127720A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389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B8E4F-98E0-4D17-A09E-50813A837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A9FF1-79C1-4E7D-B9E2-6C05DE41D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E52EA-95FA-41C0-9D01-664CEA26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FBECA-9D75-472B-8E63-6F109D7B3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9AD640-F768-4E16-B088-D62AFF10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88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027BD-443A-46FA-AEA4-1EC7FF6B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67D4F1-DB85-4DB8-8E0D-FBC2BBDAB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2D34B-EF50-494E-A9B1-863E5074A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74EB4-F454-4687-B7EC-E239C68C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CE7FB5-D6E3-491A-98BA-B83AA940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62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58E00-14BB-4682-8A05-E18E5196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A83DD-E035-42E6-AA7C-538C554FF2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31C26A-B379-4A4E-BB01-A00A2B67ED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6186F-2885-480B-9BFE-F43B9CE8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DC0AE-7727-4EA9-836B-5AC259276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4E8DF-0DDC-4680-9279-FC53D8EC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887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2B566-B2EF-4230-A06A-1D9F4A79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1836B-42E3-48F6-9394-4B229CDC9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CB18E3-6785-4C62-B441-EDD2A7C27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946CC9-8BC5-41C3-99CD-E2367AEA96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08824-0E5F-42EF-8FFA-571162E8B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179D57-E1DB-430A-A9C8-04F0F568A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D55B71-7FDF-4FE5-9400-506F5FF44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BE3196-17AF-412D-BF1C-6B3D813A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888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2EB19-B3CA-4C71-964C-BE2777D17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B4BD32-A18F-4B69-B797-67B3CD7AA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9C56DC-E8FD-4381-9546-4AA95BC5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1B3C5B-EE51-467D-909C-2839465F1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535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10E220-BA81-434F-B20A-1B2FF5DD3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18AB4B-0A7B-48BB-97E3-4E7A39BC7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C1DF2-3683-4C4B-BD8C-46C3A921D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69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5E9BA-423E-41E3-ADF7-08478C50A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921D9-C21F-4E5D-8374-7A1F22791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26C84-7ACC-45DD-938B-9BE149CF8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A81D0-571A-46FA-BF1C-A8B0B9BDA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1B1774-19E1-453E-9912-4898D779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83DF8-5C03-4752-B393-4C127CCF1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75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67E64-823D-4D9C-B5CF-0A22A9C5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0C87B7-D36D-4C41-B6F0-21C9F4A71D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39BCD6-79C5-42DE-BA1E-2FE25332A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56BA68-3124-4122-8265-A18E68A82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AA107-5446-48D5-A323-F35F6DD76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B91D7-E052-443E-BE6B-6D14E7D7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67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E1C722-B748-40FB-A3A0-7BED0B0E9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E3C573-1FCC-4B2A-B0DC-BCC696D47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FF5B0-6F5B-478B-A75E-4A27648A8C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D4D61-ECAE-46A7-842B-3ED3B2DCD02E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1832A-22E9-42CB-95FE-085AC6A7D9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1071E-2F15-4DD9-8BF8-17A1CD616B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50B4-58AF-4B61-BA7A-46359D1DC6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39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ynamicdunescapes.co.uk/get-involved/school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9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427165-A679-47CD-90FF-829C27BFC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41198"/>
            <a:ext cx="5833514" cy="1328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29763C-060A-44AD-B4D6-DA981EE5F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9929" cy="1344854"/>
          </a:xfrm>
        </p:spPr>
        <p:txBody>
          <a:bodyPr>
            <a:normAutofit/>
          </a:bodyPr>
          <a:lstStyle/>
          <a:p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Cyflwyno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Twyni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Tywod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(CA1) :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Nodiadau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i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Athrawon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40D04-5F02-4870-AC54-8A3762E8A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313" y="1382318"/>
            <a:ext cx="10322859" cy="46672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Disgrifiad</a:t>
            </a:r>
            <a:endParaRPr lang="en-GB" sz="1600" b="1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 err="1">
                <a:latin typeface="Leelawadee"/>
                <a:cs typeface="Leelawadee"/>
              </a:rPr>
              <a:t>Bwriad</a:t>
            </a:r>
            <a:r>
              <a:rPr lang="en-GB" sz="1600" dirty="0">
                <a:latin typeface="Leelawadee"/>
                <a:cs typeface="Leelawadee"/>
              </a:rPr>
              <a:t> y </a:t>
            </a:r>
            <a:r>
              <a:rPr lang="en-GB" sz="1600" dirty="0" err="1">
                <a:latin typeface="Leelawadee"/>
                <a:cs typeface="Leelawadee"/>
              </a:rPr>
              <a:t>cyflwyniad</a:t>
            </a:r>
            <a:r>
              <a:rPr lang="en-GB" sz="1600" dirty="0">
                <a:latin typeface="Leelawadee"/>
                <a:cs typeface="Leelawadee"/>
              </a:rPr>
              <a:t> PowerPoint </a:t>
            </a:r>
            <a:r>
              <a:rPr lang="en-GB" sz="1600" dirty="0" err="1">
                <a:latin typeface="Leelawadee"/>
                <a:cs typeface="Leelawadee"/>
              </a:rPr>
              <a:t>hwn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gyda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chyfarwyddiadau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adran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nodiadau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bob </a:t>
            </a:r>
            <a:r>
              <a:rPr lang="en-GB" sz="1600" dirty="0" err="1">
                <a:latin typeface="Leelawadee"/>
                <a:cs typeface="Leelawadee"/>
              </a:rPr>
              <a:t>tudalen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yw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cyflwyno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myfyrwyr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dwyni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tywod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rhywfaint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o'r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bywyd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gwyllt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sydd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wedi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addasu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fyw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ynddynt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y DU. </a:t>
            </a:r>
            <a:r>
              <a:rPr lang="en-GB" sz="1600" dirty="0" err="1">
                <a:latin typeface="Leelawadee"/>
                <a:cs typeface="Leelawadee"/>
              </a:rPr>
              <a:t>Mae'r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astudiaethau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achos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yng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Ngogledd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Dyfnaint</a:t>
            </a:r>
            <a:r>
              <a:rPr lang="en-GB" sz="1600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Amser</a:t>
            </a:r>
          </a:p>
          <a:p>
            <a:pPr marL="0" indent="0">
              <a:buNone/>
            </a:pP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Caniatewch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15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i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20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munud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i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weithio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drwy’r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12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sleid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gyda’ch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disgyblion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.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Mae’r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sleidiau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wedi’u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cynllunio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i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annog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rhyngweithio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drwy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gydol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yr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amser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endParaRPr lang="en-GB" sz="1600" b="1" dirty="0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Cysylltiadau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cwricwlwm</a:t>
            </a:r>
            <a:r>
              <a:rPr lang="en-GB" sz="1600" b="1" dirty="0">
                <a:solidFill>
                  <a:srgbClr val="008080"/>
                </a:solidFill>
                <a:latin typeface="Leelawadee"/>
                <a:cs typeface="Leelawadee"/>
              </a:rPr>
              <a:t>:</a:t>
            </a:r>
          </a:p>
          <a:p>
            <a:pPr marL="0" indent="0">
              <a:buNone/>
            </a:pPr>
            <a:r>
              <a:rPr lang="en-GB" sz="1600" b="1" dirty="0" err="1">
                <a:latin typeface="Leelawadee"/>
                <a:cs typeface="Leelawadee"/>
              </a:rPr>
              <a:t>Gwyddoniaeth</a:t>
            </a:r>
            <a:r>
              <a:rPr lang="en-GB" sz="1600" b="1" dirty="0">
                <a:latin typeface="Leelawadee"/>
                <a:cs typeface="Leelawadee"/>
              </a:rPr>
              <a:t>, </a:t>
            </a:r>
            <a:r>
              <a:rPr lang="en-GB" sz="1600" b="1" dirty="0" err="1">
                <a:latin typeface="Leelawadee"/>
                <a:cs typeface="Leelawadee"/>
              </a:rPr>
              <a:t>Blwyddyn</a:t>
            </a:r>
            <a:r>
              <a:rPr lang="en-GB" sz="1600" b="1" dirty="0">
                <a:latin typeface="Leelawadee"/>
                <a:cs typeface="Leelawadee"/>
              </a:rPr>
              <a:t> 1 (</a:t>
            </a:r>
            <a:r>
              <a:rPr lang="en-GB" sz="1600" b="1" dirty="0" err="1">
                <a:latin typeface="Leelawadee"/>
                <a:cs typeface="Leelawadee"/>
              </a:rPr>
              <a:t>Gwyddoniaeth</a:t>
            </a:r>
            <a:r>
              <a:rPr lang="en-GB" sz="1600" b="1" dirty="0">
                <a:latin typeface="Leelawadee"/>
                <a:cs typeface="Leelawadee"/>
              </a:rPr>
              <a:t>)</a:t>
            </a:r>
          </a:p>
          <a:p>
            <a:pPr marL="0" indent="0">
              <a:buNone/>
            </a:pPr>
            <a:r>
              <a:rPr lang="en-GB" sz="1600" dirty="0">
                <a:latin typeface="Leelawadee"/>
                <a:cs typeface="Leelawadee"/>
              </a:rPr>
              <a:t>• </a:t>
            </a:r>
            <a:r>
              <a:rPr lang="en-GB" sz="1600" dirty="0" err="1">
                <a:latin typeface="Leelawadee"/>
                <a:cs typeface="Leelawadee"/>
              </a:rPr>
              <a:t>Adnabod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enwi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chymharu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anifeiliaid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cyffredin</a:t>
            </a:r>
            <a:endParaRPr lang="en-GB" sz="1600" dirty="0">
              <a:latin typeface="Leelawadee"/>
              <a:cs typeface="Leelawadee"/>
            </a:endParaRPr>
          </a:p>
          <a:p>
            <a:pPr marL="0" indent="0">
              <a:buNone/>
            </a:pPr>
            <a:r>
              <a:rPr lang="en-GB" sz="1600" dirty="0">
                <a:latin typeface="Leelawadee"/>
                <a:cs typeface="Leelawadee"/>
              </a:rPr>
              <a:t>• </a:t>
            </a:r>
            <a:r>
              <a:rPr lang="en-GB" sz="1600" dirty="0" err="1">
                <a:latin typeface="Leelawadee"/>
                <a:cs typeface="Leelawadee"/>
              </a:rPr>
              <a:t>Adnabod</a:t>
            </a:r>
            <a:r>
              <a:rPr lang="en-GB" sz="1600" dirty="0">
                <a:latin typeface="Leelawadee"/>
                <a:cs typeface="Leelawadee"/>
              </a:rPr>
              <a:t> ac </a:t>
            </a:r>
            <a:r>
              <a:rPr lang="en-GB" sz="1600" dirty="0" err="1">
                <a:latin typeface="Leelawadee"/>
                <a:cs typeface="Leelawadee"/>
              </a:rPr>
              <a:t>enwi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amrywiaeth</a:t>
            </a:r>
            <a:r>
              <a:rPr lang="en-GB" sz="1600" dirty="0">
                <a:latin typeface="Leelawadee"/>
                <a:cs typeface="Leelawadee"/>
              </a:rPr>
              <a:t> o </a:t>
            </a:r>
            <a:r>
              <a:rPr lang="en-GB" sz="1600" dirty="0" err="1">
                <a:latin typeface="Leelawadee"/>
                <a:cs typeface="Leelawadee"/>
              </a:rPr>
              <a:t>blanhigion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cyffredin</a:t>
            </a:r>
            <a:endParaRPr lang="en-GB" sz="1600" dirty="0">
              <a:latin typeface="Leelawadee"/>
              <a:cs typeface="Leelawadee"/>
            </a:endParaRPr>
          </a:p>
          <a:p>
            <a:pPr marL="0" indent="0">
              <a:buNone/>
            </a:pPr>
            <a:endParaRPr lang="en-GB" sz="1600" dirty="0">
              <a:latin typeface="Leelawadee"/>
              <a:cs typeface="Leelawadee"/>
            </a:endParaRPr>
          </a:p>
          <a:p>
            <a:pPr marL="0" indent="0">
              <a:buNone/>
            </a:pPr>
            <a:r>
              <a:rPr lang="en-GB" sz="1600" dirty="0">
                <a:solidFill>
                  <a:srgbClr val="000000"/>
                </a:solidFill>
                <a:latin typeface="Leelawadee"/>
                <a:cs typeface="Leelawadee"/>
              </a:rPr>
              <a:t>  </a:t>
            </a:r>
            <a:endParaRPr lang="en-GB"/>
          </a:p>
          <a:p>
            <a:pPr marL="0" indent="0">
              <a:buNone/>
            </a:pPr>
            <a:endParaRPr lang="en-GB" sz="1600" dirty="0">
              <a:solidFill>
                <a:srgbClr val="00000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</a:p>
          <a:p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1E9E9F-7F59-4E5F-B281-E77DC439CCAD}"/>
              </a:ext>
            </a:extLst>
          </p:cNvPr>
          <p:cNvSpPr/>
          <p:nvPr/>
        </p:nvSpPr>
        <p:spPr>
          <a:xfrm>
            <a:off x="5907956" y="4429127"/>
            <a:ext cx="6096000" cy="2800767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lang="en-GB" sz="1600" b="1" dirty="0" err="1">
                <a:latin typeface="Leelawadee"/>
                <a:cs typeface="Leelawadee"/>
              </a:rPr>
              <a:t>Blwyddyn</a:t>
            </a:r>
            <a:r>
              <a:rPr lang="en-GB" sz="1600" b="1" dirty="0">
                <a:latin typeface="Leelawadee"/>
                <a:cs typeface="Leelawadee"/>
              </a:rPr>
              <a:t> 2 (</a:t>
            </a:r>
            <a:r>
              <a:rPr lang="en-GB" sz="1600" b="1" dirty="0" err="1">
                <a:latin typeface="Leelawadee"/>
                <a:cs typeface="Leelawadee"/>
              </a:rPr>
              <a:t>Gwyddoniaeth</a:t>
            </a:r>
            <a:r>
              <a:rPr lang="en-GB" sz="1600" b="1" dirty="0">
                <a:latin typeface="Leelawadee"/>
                <a:cs typeface="Leelawadee"/>
              </a:rPr>
              <a:t>)</a:t>
            </a:r>
          </a:p>
          <a:p>
            <a:r>
              <a:rPr lang="en-GB" sz="1600" b="1" dirty="0">
                <a:latin typeface="Leelawadee"/>
                <a:cs typeface="Leelawadee"/>
              </a:rPr>
              <a:t>•</a:t>
            </a:r>
            <a:r>
              <a:rPr lang="en-GB" sz="1600" dirty="0">
                <a:latin typeface="Leelawadee"/>
                <a:cs typeface="Leelawadee"/>
              </a:rPr>
              <a:t> Deall bod y </a:t>
            </a:r>
            <a:r>
              <a:rPr lang="en-GB" sz="1600" dirty="0" err="1">
                <a:latin typeface="Leelawadee"/>
                <a:cs typeface="Leelawadee"/>
              </a:rPr>
              <a:t>rhan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fwyaf</a:t>
            </a:r>
            <a:r>
              <a:rPr lang="en-GB" sz="1600" dirty="0">
                <a:latin typeface="Leelawadee"/>
                <a:cs typeface="Leelawadee"/>
              </a:rPr>
              <a:t> o </a:t>
            </a:r>
            <a:r>
              <a:rPr lang="en-GB" sz="1600" dirty="0" err="1">
                <a:latin typeface="Leelawadee"/>
                <a:cs typeface="Leelawadee"/>
              </a:rPr>
              <a:t>bethau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byw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byw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mewn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cynefinoedd</a:t>
            </a:r>
            <a:r>
              <a:rPr lang="en-GB" sz="1600" dirty="0">
                <a:latin typeface="Leelawadee"/>
                <a:cs typeface="Leelawadee"/>
              </a:rPr>
              <a:t> y </a:t>
            </a:r>
            <a:r>
              <a:rPr lang="en-GB" sz="1600" dirty="0" err="1">
                <a:latin typeface="Leelawadee"/>
                <a:cs typeface="Leelawadee"/>
              </a:rPr>
              <a:t>maent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addas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eu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cyfer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disgrifio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sut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mae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cynefinoedd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gwahanol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darparu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gyfer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eu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hanghenion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sylfaenol</a:t>
            </a:r>
            <a:endParaRPr lang="en-GB" sz="1600" dirty="0" err="1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r>
              <a:rPr lang="en-GB" sz="1600" dirty="0">
                <a:latin typeface="Leelawadee"/>
                <a:cs typeface="Leelawadee"/>
              </a:rPr>
              <a:t>• </a:t>
            </a:r>
            <a:r>
              <a:rPr lang="en-GB" sz="1600" dirty="0" err="1">
                <a:latin typeface="Leelawadee"/>
                <a:cs typeface="Leelawadee"/>
              </a:rPr>
              <a:t>Adnabod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amrywiaeth</a:t>
            </a:r>
            <a:r>
              <a:rPr lang="en-GB" sz="1600" dirty="0">
                <a:latin typeface="Leelawadee"/>
                <a:cs typeface="Leelawadee"/>
              </a:rPr>
              <a:t> o </a:t>
            </a:r>
            <a:r>
              <a:rPr lang="en-GB" sz="1600" dirty="0" err="1">
                <a:latin typeface="Leelawadee"/>
                <a:cs typeface="Leelawadee"/>
              </a:rPr>
              <a:t>blanhigion</a:t>
            </a:r>
            <a:r>
              <a:rPr lang="en-GB" sz="1600" dirty="0">
                <a:latin typeface="Leelawadee"/>
                <a:cs typeface="Leelawadee"/>
              </a:rPr>
              <a:t> ac </a:t>
            </a:r>
            <a:r>
              <a:rPr lang="en-GB" sz="1600" dirty="0" err="1">
                <a:latin typeface="Leelawadee"/>
                <a:cs typeface="Leelawadee"/>
              </a:rPr>
              <a:t>anifeiliaid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eu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cynefinoedd</a:t>
            </a:r>
            <a:endParaRPr lang="en-GB" sz="1600" dirty="0" err="1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r>
              <a:rPr lang="en-GB" sz="1600" dirty="0">
                <a:latin typeface="Leelawadee"/>
                <a:cs typeface="Leelawadee"/>
              </a:rPr>
              <a:t>• </a:t>
            </a:r>
            <a:r>
              <a:rPr lang="en-GB" sz="1600" dirty="0" err="1">
                <a:latin typeface="Leelawadee"/>
                <a:cs typeface="Leelawadee"/>
              </a:rPr>
              <a:t>Enwi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anifail</a:t>
            </a:r>
            <a:r>
              <a:rPr lang="en-GB" sz="1600" dirty="0">
                <a:latin typeface="Leelawadee"/>
                <a:cs typeface="Leelawadee"/>
              </a:rPr>
              <a:t> o </a:t>
            </a:r>
            <a:r>
              <a:rPr lang="en-GB" sz="1600" dirty="0" err="1">
                <a:latin typeface="Leelawadee"/>
                <a:cs typeface="Leelawadee"/>
              </a:rPr>
              <a:t>dwyni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tywod</a:t>
            </a:r>
            <a:endParaRPr lang="en-GB" sz="1600" dirty="0" err="1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r>
              <a:rPr lang="en-GB" sz="1600" dirty="0">
                <a:latin typeface="Leelawadee"/>
                <a:cs typeface="Leelawadee"/>
              </a:rPr>
              <a:t>• </a:t>
            </a:r>
            <a:r>
              <a:rPr lang="en-GB" sz="1600" dirty="0" err="1">
                <a:latin typeface="Leelawadee"/>
                <a:cs typeface="Leelawadee"/>
              </a:rPr>
              <a:t>Rhoi</a:t>
            </a:r>
            <a:r>
              <a:rPr lang="en-GB" sz="1600" dirty="0">
                <a:latin typeface="Leelawadee"/>
                <a:cs typeface="Leelawadee"/>
              </a:rPr>
              <a:t> un </a:t>
            </a:r>
            <a:r>
              <a:rPr lang="en-GB" sz="1600" dirty="0" err="1">
                <a:latin typeface="Leelawadee"/>
                <a:cs typeface="Leelawadee"/>
              </a:rPr>
              <a:t>enghraifft</a:t>
            </a:r>
            <a:r>
              <a:rPr lang="en-GB" sz="1600" dirty="0">
                <a:latin typeface="Leelawadee"/>
                <a:cs typeface="Leelawadee"/>
              </a:rPr>
              <a:t> o </a:t>
            </a:r>
            <a:r>
              <a:rPr lang="en-GB" sz="1600" dirty="0" err="1">
                <a:latin typeface="Leelawadee"/>
                <a:cs typeface="Leelawadee"/>
              </a:rPr>
              <a:t>rywbeth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mae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pobl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ei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wneud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mewn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twyni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tywod</a:t>
            </a:r>
            <a:endParaRPr lang="en-GB" sz="1600">
              <a:latin typeface="Leelawadee"/>
              <a:cs typeface="Leelawadee"/>
            </a:endParaRPr>
          </a:p>
          <a:p>
            <a:endParaRPr lang="en-GB" sz="1600" dirty="0">
              <a:latin typeface="Leelawadee"/>
              <a:cs typeface="Leelawadee"/>
            </a:endParaRPr>
          </a:p>
          <a:p>
            <a:endParaRPr lang="en-GB" sz="1600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19412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5B6DE84-4161-4DAB-8603-91B65E019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23" y="951185"/>
            <a:ext cx="7611777" cy="571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BFC349-D91A-4E3F-A04B-D09FDFF00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13024" y="4487800"/>
            <a:ext cx="3645234" cy="169549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DD3AF4C-BDDC-41A3-B702-C254B8DFDCC1}"/>
              </a:ext>
            </a:extLst>
          </p:cNvPr>
          <p:cNvSpPr/>
          <p:nvPr/>
        </p:nvSpPr>
        <p:spPr>
          <a:xfrm>
            <a:off x="313024" y="985205"/>
            <a:ext cx="3489720" cy="31085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Oeddech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chi'n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gwybod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 Mae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gan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rai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byllau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!</a:t>
            </a:r>
          </a:p>
          <a:p>
            <a:endParaRPr lang="en-GB" sz="2800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Pwy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sy’n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byw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yno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tybed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</a:t>
            </a:r>
            <a:endParaRPr lang="en-GB" sz="2800" dirty="0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endParaRPr lang="en-GB" sz="2800" dirty="0">
              <a:solidFill>
                <a:srgbClr val="008080"/>
              </a:solidFill>
              <a:latin typeface="Leelawadee"/>
              <a:cs typeface="Leelawadee"/>
            </a:endParaRPr>
          </a:p>
        </p:txBody>
      </p:sp>
    </p:spTree>
    <p:extLst>
      <p:ext uri="{BB962C8B-B14F-4D97-AF65-F5344CB8AC3E}">
        <p14:creationId xmlns:p14="http://schemas.microsoft.com/office/powerpoint/2010/main" val="3820145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06ED2C-990A-4641-BAF3-0DDFD341D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990" y="3428998"/>
            <a:ext cx="4645566" cy="30970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5394D5-DC25-408E-ACB9-B060489DB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581" y="885577"/>
            <a:ext cx="3820784" cy="50868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3AF8DB-E8B8-495C-ACE9-7896F0B72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2371" y="607301"/>
            <a:ext cx="4574117" cy="26270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8927F9-CA0D-456D-A6FE-0AD94D8239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056" y="3623673"/>
            <a:ext cx="2010160" cy="290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804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rown cow standing on top of a grass covered field&#10;&#10;Description automatically generated">
            <a:extLst>
              <a:ext uri="{FF2B5EF4-FFF2-40B4-BE49-F238E27FC236}">
                <a16:creationId xmlns:a16="http://schemas.microsoft.com/office/drawing/2014/main" id="{1E8A62CB-DED8-4503-B210-913C717D0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23" y="1241436"/>
            <a:ext cx="6494636" cy="364987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0126849-5B21-47C6-9BDA-B10A40BE0CC2}"/>
              </a:ext>
            </a:extLst>
          </p:cNvPr>
          <p:cNvSpPr/>
          <p:nvPr/>
        </p:nvSpPr>
        <p:spPr>
          <a:xfrm>
            <a:off x="313023" y="427965"/>
            <a:ext cx="8450525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Ffermio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ar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dwyni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2A6570-C409-4982-BE45-26A4BA327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72" y="2655480"/>
            <a:ext cx="5537105" cy="397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0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6A1E9E-20A7-4520-B148-BDC56CBAD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06" y="1394973"/>
            <a:ext cx="3541486" cy="23609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E8BF3A-F136-40A6-B3D5-1686AC020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18" y="1419056"/>
            <a:ext cx="3761362" cy="25075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382DF8-5886-46AA-B94C-D5EAE9F18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2315" y="1540821"/>
            <a:ext cx="3181080" cy="4771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876A96-0BFB-4BAD-9416-63CEF99C53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06" y="4069044"/>
            <a:ext cx="3541486" cy="23609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0C1256-8511-4166-B1CB-ED3A44F57F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3819" y="4140119"/>
            <a:ext cx="3761363" cy="25075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3646AF-A93B-4936-8660-3247177EE1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8292" y="182096"/>
            <a:ext cx="2430685" cy="121287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253AF82-AB4F-4D68-A0D6-A522E911A277}"/>
              </a:ext>
            </a:extLst>
          </p:cNvPr>
          <p:cNvSpPr/>
          <p:nvPr/>
        </p:nvSpPr>
        <p:spPr>
          <a:xfrm>
            <a:off x="313023" y="427965"/>
            <a:ext cx="8450525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Pobl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a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thwyni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endParaRPr lang="en-GB" sz="2800" dirty="0" err="1">
              <a:solidFill>
                <a:srgbClr val="008080"/>
              </a:solidFill>
              <a:latin typeface="Leelawadee"/>
              <a:ea typeface="Calibri"/>
              <a:cs typeface="Leelawadee"/>
            </a:endParaRPr>
          </a:p>
        </p:txBody>
      </p:sp>
    </p:spTree>
    <p:extLst>
      <p:ext uri="{BB962C8B-B14F-4D97-AF65-F5344CB8AC3E}">
        <p14:creationId xmlns:p14="http://schemas.microsoft.com/office/powerpoint/2010/main" val="185796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3646AF-A93B-4936-8660-3247177EE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292" y="182096"/>
            <a:ext cx="2430685" cy="121287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253AF82-AB4F-4D68-A0D6-A522E911A277}"/>
              </a:ext>
            </a:extLst>
          </p:cNvPr>
          <p:cNvSpPr/>
          <p:nvPr/>
        </p:nvSpPr>
        <p:spPr>
          <a:xfrm>
            <a:off x="313023" y="427965"/>
            <a:ext cx="11109720" cy="483209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Beth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ydyn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wedi'i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ddysgu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</a:t>
            </a:r>
          </a:p>
          <a:p>
            <a:endParaRPr lang="en-GB" sz="2800" dirty="0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r>
              <a:rPr lang="en-GB" sz="2800" dirty="0">
                <a:latin typeface="Leelawadee"/>
                <a:cs typeface="Leelawadee"/>
              </a:rPr>
              <a:t>Mae Sebastian </a:t>
            </a:r>
            <a:r>
              <a:rPr lang="en-GB" sz="2800" dirty="0" err="1">
                <a:latin typeface="Leelawadee"/>
                <a:cs typeface="Leelawadee"/>
              </a:rPr>
              <a:t>yn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dweud</a:t>
            </a:r>
            <a:r>
              <a:rPr lang="en-GB" sz="2800" dirty="0">
                <a:latin typeface="Leelawadee"/>
                <a:cs typeface="Leelawadee"/>
              </a:rPr>
              <a:t>:</a:t>
            </a:r>
          </a:p>
          <a:p>
            <a:endParaRPr lang="en-GB" sz="2800" dirty="0">
              <a:latin typeface="Leelawadee"/>
              <a:cs typeface="Leelawadee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 err="1">
                <a:latin typeface="Leelawadee"/>
                <a:cs typeface="Leelawadee"/>
              </a:rPr>
              <a:t>Meddyliwch</a:t>
            </a:r>
            <a:r>
              <a:rPr lang="en-GB" sz="2800" dirty="0">
                <a:latin typeface="Leelawadee"/>
                <a:cs typeface="Leelawadee"/>
              </a:rPr>
              <a:t> am </a:t>
            </a:r>
            <a:r>
              <a:rPr lang="en-GB" sz="2800" dirty="0" err="1">
                <a:latin typeface="Leelawadee"/>
                <a:cs typeface="Leelawadee"/>
              </a:rPr>
              <a:t>dri</a:t>
            </a:r>
            <a:r>
              <a:rPr lang="en-GB" sz="2800" dirty="0">
                <a:latin typeface="Leelawadee"/>
                <a:cs typeface="Leelawadee"/>
              </a:rPr>
              <a:t> gair </a:t>
            </a:r>
            <a:r>
              <a:rPr lang="en-GB" sz="2800" dirty="0" err="1">
                <a:latin typeface="Leelawadee"/>
                <a:cs typeface="Leelawadee"/>
              </a:rPr>
              <a:t>i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ddisgrifio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twyni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tywod</a:t>
            </a:r>
            <a:r>
              <a:rPr lang="en-GB" sz="2800" dirty="0">
                <a:latin typeface="Leelawadee"/>
                <a:cs typeface="Leelawadee"/>
              </a:rPr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 err="1">
                <a:latin typeface="Leelawadee"/>
                <a:cs typeface="Leelawadee"/>
              </a:rPr>
              <a:t>Enwch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blanhigyn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sy'n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byw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mewn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twyni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tywod</a:t>
            </a:r>
            <a:r>
              <a:rPr lang="en-GB" sz="2800" dirty="0">
                <a:latin typeface="Leelawadee"/>
                <a:cs typeface="Leelawadee"/>
              </a:rPr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 err="1">
                <a:latin typeface="Leelawadee"/>
                <a:cs typeface="Leelawadee"/>
              </a:rPr>
              <a:t>Enwch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anifail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sy'n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byw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mewn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twyni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tywod</a:t>
            </a:r>
            <a:r>
              <a:rPr lang="en-GB" sz="2800" dirty="0">
                <a:latin typeface="Leelawadee"/>
                <a:cs typeface="Leelawadee"/>
              </a:rPr>
              <a:t>.</a:t>
            </a:r>
            <a:endParaRPr lang="en-GB" sz="28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 err="1">
                <a:latin typeface="Leelawadee"/>
                <a:cs typeface="Leelawadee"/>
              </a:rPr>
              <a:t>Rhowch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enghraifft</a:t>
            </a:r>
            <a:r>
              <a:rPr lang="en-GB" sz="2800" dirty="0">
                <a:latin typeface="Leelawadee"/>
                <a:cs typeface="Leelawadee"/>
              </a:rPr>
              <a:t> o </a:t>
            </a:r>
            <a:r>
              <a:rPr lang="en-GB" sz="2800" dirty="0" err="1">
                <a:latin typeface="Leelawadee"/>
                <a:cs typeface="Leelawadee"/>
              </a:rPr>
              <a:t>rywbeth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mae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pobl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yn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ei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wneud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mewn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twyni</a:t>
            </a:r>
            <a:r>
              <a:rPr lang="en-GB" sz="2800" dirty="0">
                <a:latin typeface="Leelawadee"/>
                <a:cs typeface="Leelawadee"/>
              </a:rPr>
              <a:t> </a:t>
            </a:r>
            <a:r>
              <a:rPr lang="en-GB" sz="2800" dirty="0" err="1">
                <a:latin typeface="Leelawadee"/>
                <a:cs typeface="Leelawadee"/>
              </a:rPr>
              <a:t>tywod</a:t>
            </a:r>
            <a:r>
              <a:rPr lang="en-GB" sz="2800" dirty="0">
                <a:latin typeface="Leelawadee"/>
                <a:cs typeface="Leelawadee"/>
              </a:rPr>
              <a:t>.</a:t>
            </a:r>
          </a:p>
          <a:p>
            <a:endParaRPr lang="en-GB" sz="280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endParaRPr lang="en-GB" sz="2800" dirty="0">
              <a:latin typeface="Leelawadee"/>
              <a:cs typeface="Leelawadee"/>
            </a:endParaRPr>
          </a:p>
        </p:txBody>
      </p:sp>
    </p:spTree>
    <p:extLst>
      <p:ext uri="{BB962C8B-B14F-4D97-AF65-F5344CB8AC3E}">
        <p14:creationId xmlns:p14="http://schemas.microsoft.com/office/powerpoint/2010/main" val="266203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EB1CA38-F7E7-4469-B36C-11989EDD9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84543"/>
            <a:ext cx="2902857" cy="27309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0BC80B-B5B6-467A-AB65-064978C25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9701"/>
            <a:ext cx="8949704" cy="2036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97C74A-43FA-48E7-9799-5C0EBCC273AB}"/>
              </a:ext>
            </a:extLst>
          </p:cNvPr>
          <p:cNvSpPr txBox="1"/>
          <p:nvPr/>
        </p:nvSpPr>
        <p:spPr>
          <a:xfrm>
            <a:off x="1554817" y="3075057"/>
            <a:ext cx="8949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00808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WWW.DYNAMICDUNESCAPES.CO.UK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CB5817-E1D9-4816-8C8C-24327E22A4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866" y="4030521"/>
            <a:ext cx="3909134" cy="28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6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427165-A679-47CD-90FF-829C27BFC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41198"/>
            <a:ext cx="5833514" cy="1328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29763C-060A-44AD-B4D6-DA981EE5F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33903" cy="1344854"/>
          </a:xfrm>
        </p:spPr>
        <p:txBody>
          <a:bodyPr>
            <a:normAutofit/>
          </a:bodyPr>
          <a:lstStyle/>
          <a:p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Cyflwyno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Twyni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Tywod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(CA1) :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Nodiadau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i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Athrawon</a:t>
            </a:r>
            <a:endParaRPr lang="en-GB" sz="3600" dirty="0" err="1">
              <a:solidFill>
                <a:srgbClr val="00A0A4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06479F9-2DD8-4D92-AE99-7A254EFB73EC}"/>
              </a:ext>
            </a:extLst>
          </p:cNvPr>
          <p:cNvSpPr txBox="1">
            <a:spLocks/>
          </p:cNvSpPr>
          <p:nvPr/>
        </p:nvSpPr>
        <p:spPr>
          <a:xfrm>
            <a:off x="838200" y="1494972"/>
            <a:ext cx="10828828" cy="51525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err="1">
                <a:solidFill>
                  <a:srgbClr val="008080"/>
                </a:solidFill>
                <a:latin typeface="Leelawadee"/>
                <a:cs typeface="Leelawadee"/>
              </a:rPr>
              <a:t>Amcanion</a:t>
            </a:r>
            <a:r>
              <a:rPr lang="en-GB" b="1" dirty="0">
                <a:solidFill>
                  <a:srgbClr val="008080"/>
                </a:solidFill>
                <a:latin typeface="Leelawadee"/>
                <a:cs typeface="Leelawadee"/>
              </a:rPr>
              <a:t> </a:t>
            </a:r>
          </a:p>
          <a:p>
            <a:pPr marL="0" indent="0">
              <a:buNone/>
            </a:pPr>
            <a:endParaRPr lang="en-GB" b="1" dirty="0">
              <a:solidFill>
                <a:srgbClr val="008080"/>
              </a:solidFill>
              <a:latin typeface="Leelawadee"/>
              <a:ea typeface="+mn-lt"/>
              <a:cs typeface="Leelawadee"/>
            </a:endParaRPr>
          </a:p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•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Ysgogi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meddwl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a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thrafodaeth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am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dwyni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tywod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,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planhigion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a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bywyd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gwyllt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twyni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tywod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a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sut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maent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wedi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addasu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i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fyw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yn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y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cynefin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yma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.</a:t>
            </a:r>
            <a:endParaRPr lang="en-GB" dirty="0">
              <a:solidFill>
                <a:srgbClr val="000000"/>
              </a:solidFill>
              <a:latin typeface="Leelawadee"/>
              <a:cs typeface="Leelawadee"/>
            </a:endParaRPr>
          </a:p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• •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Rhoi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trosolwg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eang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i'r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disgyblion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o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nodweddion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a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hanes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y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twyni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tywod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a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sut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maent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yn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cael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eu</a:t>
            </a:r>
            <a:r>
              <a:rPr lang="en-GB" dirty="0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ea typeface="+mn-lt"/>
                <a:cs typeface="Leelawadee"/>
              </a:rPr>
              <a:t>defnyddio</a:t>
            </a:r>
            <a:endParaRPr lang="en-GB" dirty="0">
              <a:solidFill>
                <a:srgbClr val="000000"/>
              </a:solidFill>
              <a:latin typeface="Leelawadee"/>
              <a:ea typeface="+mn-lt"/>
              <a:cs typeface="Leelawadee"/>
            </a:endParaRPr>
          </a:p>
          <a:p>
            <a:pPr marL="0" indent="0">
              <a:buNone/>
            </a:pPr>
            <a:endParaRPr lang="en-GB" dirty="0">
              <a:solidFill>
                <a:srgbClr val="000000"/>
              </a:solidFill>
              <a:latin typeface="Leelawadee"/>
              <a:cs typeface="Leelawadee"/>
            </a:endParaRPr>
          </a:p>
          <a:p>
            <a:pPr marL="0" indent="0">
              <a:buNone/>
            </a:pPr>
            <a:r>
              <a:rPr lang="en-GB" b="1" dirty="0" err="1">
                <a:solidFill>
                  <a:srgbClr val="008080"/>
                </a:solidFill>
                <a:latin typeface="Leelawadee"/>
                <a:cs typeface="Leelawadee"/>
              </a:rPr>
              <a:t>Canlyniadau</a:t>
            </a:r>
            <a:r>
              <a:rPr lang="en-GB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b="1" dirty="0" err="1">
                <a:solidFill>
                  <a:srgbClr val="008080"/>
                </a:solidFill>
                <a:latin typeface="Leelawadee"/>
                <a:cs typeface="Leelawadee"/>
              </a:rPr>
              <a:t>Dysgu</a:t>
            </a:r>
            <a:endParaRPr lang="en-GB" b="1">
              <a:solidFill>
                <a:srgbClr val="008080"/>
              </a:solidFill>
              <a:latin typeface="Leelawadee"/>
              <a:cs typeface="Leelawadee"/>
            </a:endParaRPr>
          </a:p>
          <a:p>
            <a:pPr marL="0" indent="0">
              <a:buNone/>
            </a:pPr>
            <a:endParaRPr lang="en-GB" dirty="0">
              <a:solidFill>
                <a:srgbClr val="00000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Ar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ddiwedd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y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cyflwyniad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hwn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dylai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pob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disgybl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allu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:</a:t>
            </a:r>
            <a:endParaRPr lang="en-GB" dirty="0">
              <a:latin typeface="Leelawadee"/>
              <a:cs typeface="Leelawadee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•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Defnyddio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tri gair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ddisgrifio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twyni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tywod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.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•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Enwi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planhigyn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sy'n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byw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mewn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twyni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tywod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.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•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Enwi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anifail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sy'n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byw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mewn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twyni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tywod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.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•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Rhoi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un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enghraifft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o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rywbeth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mae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pobl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yn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ei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wneud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mewn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twyni</a:t>
            </a:r>
            <a:r>
              <a:rPr lang="en-GB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Leelawadee"/>
                <a:cs typeface="Leelawadee"/>
              </a:rPr>
              <a:t>tywod</a:t>
            </a:r>
            <a:endParaRPr lang="en-GB">
              <a:solidFill>
                <a:srgbClr val="000000"/>
              </a:solidFill>
              <a:latin typeface="Leelawadee"/>
              <a:cs typeface="Leelawadee"/>
            </a:endParaRPr>
          </a:p>
          <a:p>
            <a:pPr marL="0" indent="0">
              <a:buNone/>
            </a:pPr>
            <a:endParaRPr lang="en-GB" dirty="0">
              <a:latin typeface="Leelawadee"/>
              <a:cs typeface="Leelawadee"/>
            </a:endParaRPr>
          </a:p>
          <a:p>
            <a:pPr marL="0" indent="0">
              <a:buNone/>
            </a:pPr>
            <a:r>
              <a:rPr lang="en-GB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</a:p>
          <a:p>
            <a:pPr marL="0" indent="0" algn="ctr">
              <a:buNone/>
            </a:pPr>
            <a:r>
              <a:rPr lang="en-GB" dirty="0">
                <a:latin typeface="Leelawadee"/>
                <a:cs typeface="Leelawadee"/>
              </a:rPr>
              <a:t>	</a:t>
            </a:r>
            <a:r>
              <a:rPr lang="en-GB" sz="1400" dirty="0" err="1">
                <a:latin typeface="Leelawadee"/>
                <a:cs typeface="Leelawadee"/>
              </a:rPr>
              <a:t>Cynhyrchwyd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yr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adnodd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hwn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gan</a:t>
            </a:r>
            <a:r>
              <a:rPr lang="en-GB" sz="1400" dirty="0">
                <a:latin typeface="Leelawadee"/>
                <a:cs typeface="Leelawadee"/>
              </a:rPr>
              <a:t> Dynamic </a:t>
            </a:r>
            <a:r>
              <a:rPr lang="en-GB" sz="1400" dirty="0" err="1">
                <a:latin typeface="Leelawadee"/>
                <a:cs typeface="Leelawadee"/>
              </a:rPr>
              <a:t>Dunescapes</a:t>
            </a:r>
            <a:r>
              <a:rPr lang="en-GB" sz="1400" dirty="0">
                <a:latin typeface="Leelawadee"/>
                <a:cs typeface="Leelawadee"/>
              </a:rPr>
              <a:t>, </a:t>
            </a:r>
            <a:r>
              <a:rPr lang="en-GB" sz="1400" dirty="0" err="1">
                <a:latin typeface="Leelawadee"/>
                <a:cs typeface="Leelawadee"/>
              </a:rPr>
              <a:t>prosiect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adfer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twyni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tywod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ledled</a:t>
            </a:r>
            <a:r>
              <a:rPr lang="en-GB" sz="1400" dirty="0">
                <a:latin typeface="Leelawadee"/>
                <a:cs typeface="Leelawadee"/>
              </a:rPr>
              <a:t> Cymru a </a:t>
            </a:r>
            <a:r>
              <a:rPr lang="en-GB" sz="1400" dirty="0" err="1">
                <a:latin typeface="Leelawadee"/>
                <a:cs typeface="Leelawadee"/>
              </a:rPr>
              <a:t>Lloegr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sy’n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adfer</a:t>
            </a:r>
            <a:r>
              <a:rPr lang="en-GB" sz="1400" dirty="0">
                <a:latin typeface="Leelawadee"/>
                <a:cs typeface="Leelawadee"/>
              </a:rPr>
              <a:t> 7,000 </a:t>
            </a:r>
            <a:r>
              <a:rPr lang="en-GB" sz="1400" dirty="0" err="1">
                <a:latin typeface="Leelawadee"/>
                <a:cs typeface="Leelawadee"/>
              </a:rPr>
              <a:t>hectar</a:t>
            </a:r>
            <a:r>
              <a:rPr lang="en-GB" sz="1400" dirty="0">
                <a:latin typeface="Leelawadee"/>
                <a:cs typeface="Leelawadee"/>
              </a:rPr>
              <a:t> o </a:t>
            </a:r>
            <a:r>
              <a:rPr lang="en-GB" sz="1400" dirty="0" err="1">
                <a:latin typeface="Leelawadee"/>
                <a:cs typeface="Leelawadee"/>
              </a:rPr>
              <a:t>gynefin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twyni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tywod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ar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gyfer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cymunedau</a:t>
            </a:r>
            <a:r>
              <a:rPr lang="en-GB" sz="1400" dirty="0">
                <a:latin typeface="Leelawadee"/>
                <a:cs typeface="Leelawadee"/>
              </a:rPr>
              <a:t>, </a:t>
            </a:r>
            <a:r>
              <a:rPr lang="en-GB" sz="1400" dirty="0" err="1">
                <a:latin typeface="Leelawadee"/>
                <a:cs typeface="Leelawadee"/>
              </a:rPr>
              <a:t>pobl</a:t>
            </a:r>
            <a:r>
              <a:rPr lang="en-GB" sz="1400" dirty="0">
                <a:latin typeface="Leelawadee"/>
                <a:cs typeface="Leelawadee"/>
              </a:rPr>
              <a:t> a </a:t>
            </a:r>
            <a:r>
              <a:rPr lang="en-GB" sz="1400" dirty="0" err="1">
                <a:latin typeface="Leelawadee"/>
                <a:cs typeface="Leelawadee"/>
              </a:rPr>
              <a:t>bywyd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gwyllt</a:t>
            </a:r>
            <a:r>
              <a:rPr lang="en-GB" sz="1400" dirty="0">
                <a:latin typeface="Leelawadee"/>
                <a:cs typeface="Leelawadee"/>
              </a:rPr>
              <a:t>. I </a:t>
            </a:r>
            <a:r>
              <a:rPr lang="en-GB" sz="1400" dirty="0" err="1">
                <a:latin typeface="Leelawadee"/>
                <a:cs typeface="Leelawadee"/>
              </a:rPr>
              <a:t>gael</a:t>
            </a:r>
            <a:r>
              <a:rPr lang="en-GB" sz="1400" dirty="0">
                <a:latin typeface="Leelawadee"/>
                <a:cs typeface="Leelawadee"/>
              </a:rPr>
              <a:t> </a:t>
            </a:r>
            <a:r>
              <a:rPr lang="en-GB" sz="1400" dirty="0" err="1">
                <a:latin typeface="Leelawadee"/>
                <a:cs typeface="Leelawadee"/>
              </a:rPr>
              <a:t>rhagor</a:t>
            </a:r>
            <a:r>
              <a:rPr lang="en-GB" sz="1400" dirty="0">
                <a:latin typeface="Leelawadee"/>
                <a:cs typeface="Leelawadee"/>
              </a:rPr>
              <a:t> o </a:t>
            </a:r>
            <a:r>
              <a:rPr lang="en-GB" sz="1400" dirty="0" err="1">
                <a:latin typeface="Leelawadee"/>
                <a:cs typeface="Leelawadee"/>
              </a:rPr>
              <a:t>wybodaeth</a:t>
            </a:r>
            <a:r>
              <a:rPr lang="en-GB" sz="1400" dirty="0">
                <a:latin typeface="Leelawadee"/>
                <a:cs typeface="Leelawadee"/>
              </a:rPr>
              <a:t>, </a:t>
            </a:r>
            <a:r>
              <a:rPr lang="cy-GB" sz="1400" u="sng" dirty="0">
                <a:ea typeface="+mn-lt"/>
                <a:cs typeface="+mn-lt"/>
                <a:hlinkClick r:id="rId4"/>
              </a:rPr>
              <a:t>ewch i dynamicdunescapes.co.uk</a:t>
            </a:r>
          </a:p>
        </p:txBody>
      </p:sp>
    </p:spTree>
    <p:extLst>
      <p:ext uri="{BB962C8B-B14F-4D97-AF65-F5344CB8AC3E}">
        <p14:creationId xmlns:p14="http://schemas.microsoft.com/office/powerpoint/2010/main" val="2573039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B9AA88-794C-43D0-9968-171BE5A1944D}"/>
              </a:ext>
            </a:extLst>
          </p:cNvPr>
          <p:cNvSpPr txBox="1"/>
          <p:nvPr/>
        </p:nvSpPr>
        <p:spPr>
          <a:xfrm>
            <a:off x="1370285" y="403883"/>
            <a:ext cx="9451428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6000" dirty="0">
                <a:solidFill>
                  <a:srgbClr val="008080"/>
                </a:solidFill>
                <a:latin typeface="Leelawadee"/>
                <a:cs typeface="Leelawadee"/>
              </a:rPr>
              <a:t>TWYNI TYWOD.</a:t>
            </a:r>
            <a:endParaRPr lang="en-US" dirty="0"/>
          </a:p>
          <a:p>
            <a:pPr algn="ctr"/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Beth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ydw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i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?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Pwy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sy’n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byw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yma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? 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F7D17-341E-4682-AD60-68B3682F3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8803"/>
            <a:ext cx="6096000" cy="4043725"/>
          </a:xfrm>
          <a:prstGeom prst="rect">
            <a:avLst/>
          </a:prstGeom>
        </p:spPr>
      </p:pic>
      <p:pic>
        <p:nvPicPr>
          <p:cNvPr id="8" name="Picture 7" descr="A picture containing outdoor, grass, sky, nature&#10;&#10;Description automatically generated">
            <a:extLst>
              <a:ext uri="{FF2B5EF4-FFF2-40B4-BE49-F238E27FC236}">
                <a16:creationId xmlns:a16="http://schemas.microsoft.com/office/drawing/2014/main" id="{030D1C87-80F8-4B2D-AF72-4E1BE26F11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9"/>
          <a:stretch/>
        </p:blipFill>
        <p:spPr>
          <a:xfrm>
            <a:off x="6095999" y="2188803"/>
            <a:ext cx="6096001" cy="4043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632DC4-7DAE-442D-A499-A11D5622D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2746" y="596100"/>
            <a:ext cx="2498632" cy="124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023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flower in a field&#10;&#10;Description automatically generated">
            <a:extLst>
              <a:ext uri="{FF2B5EF4-FFF2-40B4-BE49-F238E27FC236}">
                <a16:creationId xmlns:a16="http://schemas.microsoft.com/office/drawing/2014/main" id="{55634EDE-0891-4FDD-8FE0-B32E02C4B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343"/>
            <a:ext cx="9015702" cy="59073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5B7EE8-D3C4-4E81-8D54-84AEB528B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1431" y="383876"/>
            <a:ext cx="2431255" cy="12131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1D70254-39AA-4FC0-BD2C-09F1A20E4DC5}"/>
              </a:ext>
            </a:extLst>
          </p:cNvPr>
          <p:cNvSpPr/>
          <p:nvPr/>
        </p:nvSpPr>
        <p:spPr>
          <a:xfrm>
            <a:off x="9441430" y="2329934"/>
            <a:ext cx="2431255" cy="35394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Mae Sebastian,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Madfall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y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,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dweud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, ‘Beth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allwch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chi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weld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y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llun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yma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?’</a:t>
            </a:r>
          </a:p>
        </p:txBody>
      </p:sp>
    </p:spTree>
    <p:extLst>
      <p:ext uri="{BB962C8B-B14F-4D97-AF65-F5344CB8AC3E}">
        <p14:creationId xmlns:p14="http://schemas.microsoft.com/office/powerpoint/2010/main" val="1833121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A628523-972B-401E-8CD6-8EFAD5E15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679" y="3825014"/>
            <a:ext cx="3760909" cy="2821879"/>
          </a:xfrm>
          <a:prstGeom prst="rect">
            <a:avLst/>
          </a:prstGeom>
        </p:spPr>
      </p:pic>
      <p:pic>
        <p:nvPicPr>
          <p:cNvPr id="10" name="Picture 9" descr="A field of tall grass&#10;&#10;Description automatically generated">
            <a:extLst>
              <a:ext uri="{FF2B5EF4-FFF2-40B4-BE49-F238E27FC236}">
                <a16:creationId xmlns:a16="http://schemas.microsoft.com/office/drawing/2014/main" id="{DD3AAB17-45F2-4247-B04D-EF130402D5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60" y="3825613"/>
            <a:ext cx="3760908" cy="2820682"/>
          </a:xfrm>
          <a:prstGeom prst="rect">
            <a:avLst/>
          </a:prstGeom>
        </p:spPr>
      </p:pic>
      <p:pic>
        <p:nvPicPr>
          <p:cNvPr id="14" name="Picture 13" descr="A close up of a plant&#10;&#10;Description automatically generated">
            <a:extLst>
              <a:ext uri="{FF2B5EF4-FFF2-40B4-BE49-F238E27FC236}">
                <a16:creationId xmlns:a16="http://schemas.microsoft.com/office/drawing/2014/main" id="{211F1829-0B21-475A-8875-74DC159CC8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262" y="501025"/>
            <a:ext cx="4312779" cy="32345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A78CB37-99D0-456E-86D2-1F46C1BC1D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2037" y="501025"/>
            <a:ext cx="2361474" cy="1178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A2974B-F7E5-470D-93E3-657CA9DFB5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4286" y="552023"/>
            <a:ext cx="1547751" cy="15526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46FE3E1-2011-4BEE-BEAF-7E2C9BCFEA80}"/>
              </a:ext>
            </a:extLst>
          </p:cNvPr>
          <p:cNvSpPr/>
          <p:nvPr/>
        </p:nvSpPr>
        <p:spPr>
          <a:xfrm>
            <a:off x="8287658" y="2237384"/>
            <a:ext cx="2960914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“Pa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blanhigion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allwch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chi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gweld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yma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3213746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flower&#10;&#10;Description automatically generated">
            <a:extLst>
              <a:ext uri="{FF2B5EF4-FFF2-40B4-BE49-F238E27FC236}">
                <a16:creationId xmlns:a16="http://schemas.microsoft.com/office/drawing/2014/main" id="{5B24698C-2270-4F9B-A720-BBFF798E29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41" y="1661655"/>
            <a:ext cx="4288024" cy="47045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F0CA1F-3A43-4050-8D6A-1912A70D1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3662" y="1661655"/>
            <a:ext cx="4312425" cy="47045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438967-3B0B-488A-8F8B-90F2D0C7C6A7}"/>
              </a:ext>
            </a:extLst>
          </p:cNvPr>
          <p:cNvSpPr/>
          <p:nvPr/>
        </p:nvSpPr>
        <p:spPr>
          <a:xfrm>
            <a:off x="226650" y="746041"/>
            <a:ext cx="1189203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Mae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gartref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i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lawer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o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blanhigion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3600" dirty="0" err="1">
                <a:solidFill>
                  <a:srgbClr val="008080"/>
                </a:solidFill>
                <a:latin typeface="Leelawadee"/>
                <a:cs typeface="Leelawadee"/>
              </a:rPr>
              <a:t>arbennig</a:t>
            </a:r>
            <a:r>
              <a:rPr lang="en-GB" sz="3600" dirty="0">
                <a:solidFill>
                  <a:srgbClr val="008080"/>
                </a:solidFill>
                <a:latin typeface="Leelawadee"/>
                <a:cs typeface="Leelawadee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43034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map, drawing&#10;&#10;Description automatically generated">
            <a:extLst>
              <a:ext uri="{FF2B5EF4-FFF2-40B4-BE49-F238E27FC236}">
                <a16:creationId xmlns:a16="http://schemas.microsoft.com/office/drawing/2014/main" id="{2423F57F-BC26-4615-AD55-B87354850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8" y="1267874"/>
            <a:ext cx="12137964" cy="55901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998AF1-E374-476D-9083-711C8B41F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4286" y="218071"/>
            <a:ext cx="2576182" cy="1285478"/>
          </a:xfrm>
          <a:prstGeom prst="rect">
            <a:avLst/>
          </a:prstGeom>
        </p:spPr>
      </p:pic>
      <p:pic>
        <p:nvPicPr>
          <p:cNvPr id="6" name="Picture 5" descr="A picture containing dark, sitting, computer&#10;&#10;Description automatically generated">
            <a:extLst>
              <a:ext uri="{FF2B5EF4-FFF2-40B4-BE49-F238E27FC236}">
                <a16:creationId xmlns:a16="http://schemas.microsoft.com/office/drawing/2014/main" id="{E3AED27C-C7C4-411F-9B29-08602FE5E0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063" y="542160"/>
            <a:ext cx="723417" cy="7257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1C00A3D-7571-423C-840D-0E994975D2FC}"/>
              </a:ext>
            </a:extLst>
          </p:cNvPr>
          <p:cNvSpPr/>
          <p:nvPr/>
        </p:nvSpPr>
        <p:spPr>
          <a:xfrm>
            <a:off x="313023" y="427965"/>
            <a:ext cx="8450525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Edrychwch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ar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y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darlun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yma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o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dwyn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. Pa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anifeiliaid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allwch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chi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gweld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21117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flower&#10;&#10;Description automatically generated">
            <a:extLst>
              <a:ext uri="{FF2B5EF4-FFF2-40B4-BE49-F238E27FC236}">
                <a16:creationId xmlns:a16="http://schemas.microsoft.com/office/drawing/2014/main" id="{D124D459-F006-442B-97E6-719983DDD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0" y="1156870"/>
            <a:ext cx="3533263" cy="26318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6DE374E-5423-4326-B942-571D28947E7E}"/>
              </a:ext>
            </a:extLst>
          </p:cNvPr>
          <p:cNvSpPr/>
          <p:nvPr/>
        </p:nvSpPr>
        <p:spPr>
          <a:xfrm>
            <a:off x="296090" y="-46168"/>
            <a:ext cx="8450525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GB" sz="2800" dirty="0">
              <a:solidFill>
                <a:srgbClr val="008080"/>
              </a:solidFill>
              <a:latin typeface="Leelawadee"/>
              <a:cs typeface="Leelawadee"/>
            </a:endParaRPr>
          </a:p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Mae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pryfed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byw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mewn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hefyd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. Pam? </a:t>
            </a:r>
          </a:p>
          <a:p>
            <a:endParaRPr lang="en-GB" sz="2800" dirty="0">
              <a:solidFill>
                <a:srgbClr val="008080"/>
              </a:solidFill>
              <a:latin typeface="Leelawadee"/>
              <a:cs typeface="Leelawadee"/>
            </a:endParaRPr>
          </a:p>
        </p:txBody>
      </p:sp>
      <p:pic>
        <p:nvPicPr>
          <p:cNvPr id="3" name="Picture 2" descr="A butterfly on a flower&#10;&#10;Description automatically generated">
            <a:extLst>
              <a:ext uri="{FF2B5EF4-FFF2-40B4-BE49-F238E27FC236}">
                <a16:creationId xmlns:a16="http://schemas.microsoft.com/office/drawing/2014/main" id="{8E0C022B-7A30-4F25-B906-1CE8697DA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729" y="1156870"/>
            <a:ext cx="3677917" cy="2645082"/>
          </a:xfrm>
          <a:prstGeom prst="rect">
            <a:avLst/>
          </a:prstGeom>
        </p:spPr>
      </p:pic>
      <p:pic>
        <p:nvPicPr>
          <p:cNvPr id="10" name="Picture 9" descr="A bee on a flower&#10;&#10;Description automatically generated">
            <a:extLst>
              <a:ext uri="{FF2B5EF4-FFF2-40B4-BE49-F238E27FC236}">
                <a16:creationId xmlns:a16="http://schemas.microsoft.com/office/drawing/2014/main" id="{71C1664F-7316-442D-92A3-674F632381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5"/>
          <a:stretch/>
        </p:blipFill>
        <p:spPr>
          <a:xfrm>
            <a:off x="8345713" y="1134817"/>
            <a:ext cx="3489825" cy="265387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548EC3-E69D-47AE-B5C3-086F2125F4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430" y="4007637"/>
            <a:ext cx="3533262" cy="2649947"/>
          </a:xfrm>
          <a:prstGeom prst="rect">
            <a:avLst/>
          </a:prstGeom>
        </p:spPr>
      </p:pic>
      <p:pic>
        <p:nvPicPr>
          <p:cNvPr id="17" name="Picture 16" descr="A small insect on a branch&#10;&#10;Description automatically generated">
            <a:extLst>
              <a:ext uri="{FF2B5EF4-FFF2-40B4-BE49-F238E27FC236}">
                <a16:creationId xmlns:a16="http://schemas.microsoft.com/office/drawing/2014/main" id="{26ADE845-BF04-48B5-A8B2-593BD59010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994374"/>
            <a:ext cx="3677916" cy="267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75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mammal, grass, cat, standing&#10;&#10;Description automatically generated">
            <a:extLst>
              <a:ext uri="{FF2B5EF4-FFF2-40B4-BE49-F238E27FC236}">
                <a16:creationId xmlns:a16="http://schemas.microsoft.com/office/drawing/2014/main" id="{50C98270-AE9E-4666-8B33-9E7FA1F48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321" y="1386065"/>
            <a:ext cx="3358280" cy="5105494"/>
          </a:xfrm>
          <a:prstGeom prst="rect">
            <a:avLst/>
          </a:prstGeom>
        </p:spPr>
      </p:pic>
      <p:pic>
        <p:nvPicPr>
          <p:cNvPr id="16" name="Picture 15" descr="A reptile in the grass&#10;&#10;Description automatically generated">
            <a:extLst>
              <a:ext uri="{FF2B5EF4-FFF2-40B4-BE49-F238E27FC236}">
                <a16:creationId xmlns:a16="http://schemas.microsoft.com/office/drawing/2014/main" id="{5CE4D748-5A82-4F21-88F4-AEB03830C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000" y="1386065"/>
            <a:ext cx="3546404" cy="26573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180A8C-1F18-4357-80FE-4838DF2E50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352" y="4290680"/>
            <a:ext cx="3609570" cy="24063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BBC981-D3BB-460D-A7DC-8FE3E34116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1521" y="100709"/>
            <a:ext cx="2360250" cy="117773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695953D-D58F-4DA2-8B64-473BE890FF35}"/>
              </a:ext>
            </a:extLst>
          </p:cNvPr>
          <p:cNvSpPr/>
          <p:nvPr/>
        </p:nvSpPr>
        <p:spPr>
          <a:xfrm>
            <a:off x="313023" y="427965"/>
            <a:ext cx="9263324" cy="9625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Mae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llawer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o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greaduriaid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gwneud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cartref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mewn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. </a:t>
            </a:r>
          </a:p>
        </p:txBody>
      </p:sp>
      <p:pic>
        <p:nvPicPr>
          <p:cNvPr id="10" name="Picture 9" descr="A picture containing reptile, lizard&#10;&#10;Description automatically generated">
            <a:extLst>
              <a:ext uri="{FF2B5EF4-FFF2-40B4-BE49-F238E27FC236}">
                <a16:creationId xmlns:a16="http://schemas.microsoft.com/office/drawing/2014/main" id="{00173C85-E526-46AA-803C-DBE915DE02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000" y="4332791"/>
            <a:ext cx="3546404" cy="23642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BB85BE-5EF6-4B28-8A7A-F789103836B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0" t="30346" r="42481" b="18305"/>
          <a:stretch/>
        </p:blipFill>
        <p:spPr>
          <a:xfrm>
            <a:off x="260352" y="1386066"/>
            <a:ext cx="3609570" cy="265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25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1169</Words>
  <Application>Microsoft Office PowerPoint</Application>
  <PresentationFormat>Widescreen</PresentationFormat>
  <Paragraphs>145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Cyflwyno Twyni Tywod (CA1) : Nodiadau i Athrawon</vt:lpstr>
      <vt:lpstr>Cyflwyno Twyni Tywod (CA1) : Nodiadau i Athrawon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Phillips, Beverley</dc:creator>
  <cp:lastModifiedBy>Hannah Lee</cp:lastModifiedBy>
  <cp:revision>199</cp:revision>
  <dcterms:created xsi:type="dcterms:W3CDTF">2020-11-16T16:52:17Z</dcterms:created>
  <dcterms:modified xsi:type="dcterms:W3CDTF">2022-09-20T10:36:33Z</dcterms:modified>
</cp:coreProperties>
</file>