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5"/>
  </p:notesMasterIdLst>
  <p:sldIdLst>
    <p:sldId id="266" r:id="rId6"/>
    <p:sldId id="281" r:id="rId7"/>
    <p:sldId id="280" r:id="rId8"/>
    <p:sldId id="268" r:id="rId9"/>
    <p:sldId id="276" r:id="rId10"/>
    <p:sldId id="265" r:id="rId11"/>
    <p:sldId id="277" r:id="rId12"/>
    <p:sldId id="264" r:id="rId13"/>
    <p:sldId id="275" r:id="rId14"/>
    <p:sldId id="273" r:id="rId15"/>
    <p:sldId id="272" r:id="rId16"/>
    <p:sldId id="279" r:id="rId17"/>
    <p:sldId id="269" r:id="rId18"/>
    <p:sldId id="270" r:id="rId19"/>
    <p:sldId id="278" r:id="rId20"/>
    <p:sldId id="260" r:id="rId21"/>
    <p:sldId id="262" r:id="rId22"/>
    <p:sldId id="261" r:id="rId23"/>
    <p:sldId id="25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B2B836-5215-9662-750C-78ABCB37D4B6}" v="63" dt="2022-09-21T08:50:48.975"/>
    <p1510:client id="{8288762F-B3E5-7F95-DBAA-010B41F9B91A}" v="55" dt="2022-09-29T14:00:17.980"/>
    <p1510:client id="{A309B2E1-40EC-CD74-9B24-1CC2BF5FF30C}" v="151" dt="2022-09-20T15:55:30.043"/>
    <p1510:client id="{CD65AD9E-202D-8186-5183-5328D8B22B82}" v="189" dt="2022-09-29T15:24:38.191"/>
    <p1510:client id="{FF94E936-0A40-5438-0E22-B8DBEE00C1EC}" v="10" dt="2022-10-26T13:48:54.5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2386" autoAdjust="0"/>
  </p:normalViewPr>
  <p:slideViewPr>
    <p:cSldViewPr snapToGrid="0">
      <p:cViewPr varScale="1">
        <p:scale>
          <a:sx n="72" d="100"/>
          <a:sy n="72" d="100"/>
        </p:scale>
        <p:origin x="7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1B3383-8B12-4496-A205-42EC8CC3487A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5AA9D-B1C5-4E7F-ACB3-6F93ED1B7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614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dirty="0"/>
              <a:t>Mae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ardaloedd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newid</a:t>
            </a:r>
            <a:r>
              <a:rPr lang="en-GB" dirty="0"/>
              <a:t> </a:t>
            </a:r>
            <a:r>
              <a:rPr lang="en-GB" dirty="0" err="1"/>
              <a:t>dros</a:t>
            </a:r>
            <a:r>
              <a:rPr lang="en-GB" dirty="0"/>
              <a:t> </a:t>
            </a:r>
            <a:r>
              <a:rPr lang="en-GB" dirty="0" err="1"/>
              <a:t>gannoedd</a:t>
            </a:r>
            <a:r>
              <a:rPr lang="en-GB" dirty="0"/>
              <a:t> o </a:t>
            </a:r>
            <a:r>
              <a:rPr lang="en-GB" dirty="0" err="1"/>
              <a:t>flynyddoedd</a:t>
            </a:r>
            <a:r>
              <a:rPr lang="en-GB" dirty="0"/>
              <a:t> </a:t>
            </a:r>
            <a:r>
              <a:rPr lang="en-GB" dirty="0" err="1"/>
              <a:t>oherwydd</a:t>
            </a:r>
            <a:r>
              <a:rPr lang="en-GB" dirty="0"/>
              <a:t> </a:t>
            </a:r>
            <a:r>
              <a:rPr lang="en-GB" dirty="0" err="1"/>
              <a:t>prosesau</a:t>
            </a:r>
            <a:r>
              <a:rPr lang="en-GB" dirty="0"/>
              <a:t> </a:t>
            </a:r>
            <a:r>
              <a:rPr lang="en-GB" dirty="0" err="1"/>
              <a:t>naturiol</a:t>
            </a:r>
            <a:r>
              <a:rPr lang="en-GB" dirty="0"/>
              <a:t> ac </a:t>
            </a:r>
            <a:r>
              <a:rPr lang="en-GB" dirty="0" err="1"/>
              <a:t>effaith</a:t>
            </a:r>
            <a:r>
              <a:rPr lang="en-GB" dirty="0"/>
              <a:t> </a:t>
            </a:r>
            <a:r>
              <a:rPr lang="en-GB" dirty="0" err="1"/>
              <a:t>bodau</a:t>
            </a:r>
            <a:r>
              <a:rPr lang="en-GB" dirty="0"/>
              <a:t> </a:t>
            </a:r>
            <a:r>
              <a:rPr lang="en-GB" dirty="0" err="1"/>
              <a:t>dynol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0" i="0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dirty="0"/>
          </a:p>
          <a:p>
            <a:r>
              <a:rPr lang="en-GB" b="1" dirty="0"/>
              <a:t>A all </a:t>
            </a:r>
            <a:r>
              <a:rPr lang="en-GB" b="1" dirty="0" err="1"/>
              <a:t>unrhyw</a:t>
            </a:r>
            <a:r>
              <a:rPr lang="en-GB" b="1" dirty="0"/>
              <a:t> un </a:t>
            </a:r>
            <a:r>
              <a:rPr lang="en-GB" b="1" dirty="0" err="1"/>
              <a:t>enwi</a:t>
            </a:r>
            <a:r>
              <a:rPr lang="en-GB" b="1" dirty="0"/>
              <a:t> </a:t>
            </a:r>
            <a:r>
              <a:rPr lang="en-GB" b="1" dirty="0" err="1"/>
              <a:t>unrhyw</a:t>
            </a:r>
            <a:r>
              <a:rPr lang="en-GB" b="1" dirty="0"/>
              <a:t> </a:t>
            </a:r>
            <a:r>
              <a:rPr lang="en-GB" b="1" dirty="0" err="1"/>
              <a:t>safleoedd</a:t>
            </a:r>
            <a:r>
              <a:rPr lang="en-GB" b="1" dirty="0"/>
              <a:t> </a:t>
            </a:r>
            <a:r>
              <a:rPr lang="en-GB" b="1" dirty="0" err="1"/>
              <a:t>twyni</a:t>
            </a:r>
            <a:r>
              <a:rPr lang="en-GB" b="1" dirty="0"/>
              <a:t> </a:t>
            </a:r>
            <a:r>
              <a:rPr lang="en-GB" b="1" dirty="0" err="1"/>
              <a:t>tywod</a:t>
            </a:r>
            <a:r>
              <a:rPr lang="en-GB" b="1" dirty="0"/>
              <a:t> </a:t>
            </a:r>
            <a:r>
              <a:rPr lang="en-GB" b="1" dirty="0" err="1"/>
              <a:t>enwog</a:t>
            </a:r>
            <a:r>
              <a:rPr lang="en-GB" b="1" dirty="0"/>
              <a:t> </a:t>
            </a:r>
            <a:r>
              <a:rPr lang="en-GB" b="1" dirty="0" err="1"/>
              <a:t>yn</a:t>
            </a:r>
            <a:r>
              <a:rPr lang="en-GB" b="1" dirty="0"/>
              <a:t> y DU?</a:t>
            </a:r>
            <a:endParaRPr lang="en-GB" b="1" i="0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95AA9D-B1C5-4E7F-ACB3-6F93ED1B7ED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636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Mae </a:t>
            </a:r>
            <a:r>
              <a:rPr lang="en-GB" dirty="0" err="1"/>
              <a:t>llawer</a:t>
            </a:r>
            <a:r>
              <a:rPr lang="en-GB" dirty="0"/>
              <a:t> o </a:t>
            </a:r>
            <a:r>
              <a:rPr lang="en-GB" dirty="0" err="1"/>
              <a:t>wahanol</a:t>
            </a:r>
            <a:r>
              <a:rPr lang="en-GB" dirty="0"/>
              <a:t> </a:t>
            </a:r>
            <a:r>
              <a:rPr lang="en-GB" dirty="0" err="1"/>
              <a:t>fathau</a:t>
            </a:r>
            <a:r>
              <a:rPr lang="en-GB" dirty="0"/>
              <a:t> o </a:t>
            </a:r>
            <a:r>
              <a:rPr lang="en-GB" dirty="0" err="1"/>
              <a:t>gynefinoedd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systemau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, ac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gwahanol</a:t>
            </a:r>
            <a:r>
              <a:rPr lang="en-GB" dirty="0"/>
              <a:t> </a:t>
            </a:r>
            <a:r>
              <a:rPr lang="en-GB" dirty="0" err="1"/>
              <a:t>blanhigion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addasu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fyw</a:t>
            </a:r>
            <a:r>
              <a:rPr lang="en-GB" dirty="0"/>
              <a:t> </a:t>
            </a:r>
            <a:r>
              <a:rPr lang="en-GB" dirty="0" err="1"/>
              <a:t>ynddynt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/>
              <a:t>Mae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planhigion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gyffredin</a:t>
            </a:r>
            <a:r>
              <a:rPr lang="en-GB" dirty="0"/>
              <a:t>,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moresg</a:t>
            </a:r>
            <a:r>
              <a:rPr lang="en-GB" dirty="0"/>
              <a:t> a </a:t>
            </a:r>
            <a:r>
              <a:rPr lang="en-GB" dirty="0" err="1"/>
              <a:t>chelyn</a:t>
            </a:r>
            <a:r>
              <a:rPr lang="en-GB" dirty="0"/>
              <a:t> y </a:t>
            </a:r>
            <a:r>
              <a:rPr lang="en-GB" dirty="0" err="1"/>
              <a:t>môr</a:t>
            </a:r>
            <a:r>
              <a:rPr lang="en-GB" dirty="0"/>
              <a:t>, </a:t>
            </a:r>
            <a:r>
              <a:rPr lang="en-GB" dirty="0" err="1"/>
              <a:t>ond</a:t>
            </a:r>
            <a:r>
              <a:rPr lang="en-GB" dirty="0"/>
              <a:t>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planhigion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brin. Mae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o’r</a:t>
            </a:r>
            <a:r>
              <a:rPr lang="en-GB" dirty="0"/>
              <a:t> </a:t>
            </a:r>
            <a:r>
              <a:rPr lang="en-GB" dirty="0" err="1"/>
              <a:t>planhigion</a:t>
            </a:r>
            <a:r>
              <a:rPr lang="en-GB" dirty="0"/>
              <a:t> </a:t>
            </a:r>
            <a:r>
              <a:rPr lang="en-GB" dirty="0" err="1"/>
              <a:t>prin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cynnwys</a:t>
            </a:r>
            <a:r>
              <a:rPr lang="en-GB" dirty="0"/>
              <a:t> </a:t>
            </a:r>
            <a:r>
              <a:rPr lang="en-GB" dirty="0" err="1"/>
              <a:t>tegeirian</a:t>
            </a:r>
            <a:r>
              <a:rPr lang="en-GB" dirty="0"/>
              <a:t> y </a:t>
            </a:r>
            <a:r>
              <a:rPr lang="en-GB" dirty="0" err="1"/>
              <a:t>fign</a:t>
            </a:r>
            <a:r>
              <a:rPr lang="en-GB" dirty="0"/>
              <a:t> </a:t>
            </a:r>
            <a:r>
              <a:rPr lang="en-GB" dirty="0" err="1"/>
              <a:t>galchog</a:t>
            </a:r>
            <a:r>
              <a:rPr lang="en-GB" dirty="0"/>
              <a:t>, </a:t>
            </a:r>
            <a:r>
              <a:rPr lang="en-GB" dirty="0" err="1"/>
              <a:t>tegeirian</a:t>
            </a:r>
            <a:r>
              <a:rPr lang="en-GB" dirty="0"/>
              <a:t> y </a:t>
            </a:r>
            <a:r>
              <a:rPr lang="en-GB" dirty="0" err="1"/>
              <a:t>wenynen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edrych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eithaf</a:t>
            </a:r>
            <a:r>
              <a:rPr lang="en-GB" dirty="0"/>
              <a:t> </a:t>
            </a:r>
            <a:r>
              <a:rPr lang="en-GB" dirty="0" err="1"/>
              <a:t>tebyg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wenynen</a:t>
            </a:r>
            <a:r>
              <a:rPr lang="en-GB" dirty="0"/>
              <a:t> </a:t>
            </a:r>
            <a:r>
              <a:rPr lang="en-GB" dirty="0" err="1"/>
              <a:t>fenywaidd</a:t>
            </a:r>
            <a:r>
              <a:rPr lang="en-GB" dirty="0"/>
              <a:t> ac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twyllo</a:t>
            </a:r>
            <a:r>
              <a:rPr lang="en-GB" dirty="0"/>
              <a:t> </a:t>
            </a:r>
            <a:r>
              <a:rPr lang="en-GB" dirty="0" err="1"/>
              <a:t>gwenyn</a:t>
            </a:r>
            <a:r>
              <a:rPr lang="en-GB" dirty="0"/>
              <a:t> </a:t>
            </a:r>
            <a:r>
              <a:rPr lang="en-GB" dirty="0" err="1"/>
              <a:t>gwrywaidd</a:t>
            </a:r>
            <a:r>
              <a:rPr lang="en-GB" dirty="0"/>
              <a:t> </a:t>
            </a:r>
            <a:r>
              <a:rPr lang="en-GB" dirty="0" err="1"/>
              <a:t>i’w</a:t>
            </a:r>
            <a:r>
              <a:rPr lang="en-GB" dirty="0"/>
              <a:t> </a:t>
            </a:r>
            <a:r>
              <a:rPr lang="en-GB" dirty="0" err="1"/>
              <a:t>pheillio</a:t>
            </a:r>
            <a:r>
              <a:rPr lang="en-GB" dirty="0"/>
              <a:t>, </a:t>
            </a:r>
            <a:r>
              <a:rPr lang="en-GB" dirty="0" err="1"/>
              <a:t>a’r</a:t>
            </a:r>
            <a:r>
              <a:rPr lang="en-GB" dirty="0"/>
              <a:t> </a:t>
            </a:r>
            <a:r>
              <a:rPr lang="en-GB" dirty="0" err="1"/>
              <a:t>cen</a:t>
            </a:r>
            <a:r>
              <a:rPr lang="en-GB" dirty="0"/>
              <a:t> </a:t>
            </a:r>
            <a:r>
              <a:rPr lang="en-GB" dirty="0" err="1"/>
              <a:t>ŵy</a:t>
            </a:r>
            <a:r>
              <a:rPr lang="en-GB" dirty="0"/>
              <a:t> </a:t>
            </a:r>
            <a:r>
              <a:rPr lang="en-GB" dirty="0" err="1"/>
              <a:t>wedi’i</a:t>
            </a:r>
            <a:r>
              <a:rPr lang="en-GB" dirty="0"/>
              <a:t> </a:t>
            </a:r>
            <a:r>
              <a:rPr lang="en-GB" dirty="0" err="1"/>
              <a:t>sgramblo</a:t>
            </a:r>
            <a:r>
              <a:rPr lang="en-GB" dirty="0"/>
              <a:t>,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edrych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eithaf</a:t>
            </a:r>
            <a:r>
              <a:rPr lang="en-GB" dirty="0"/>
              <a:t> </a:t>
            </a:r>
            <a:r>
              <a:rPr lang="en-GB" dirty="0" err="1"/>
              <a:t>tebyg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ŵy</a:t>
            </a:r>
            <a:r>
              <a:rPr lang="en-GB" dirty="0"/>
              <a:t> </a:t>
            </a:r>
            <a:r>
              <a:rPr lang="en-GB" dirty="0" err="1"/>
              <a:t>wedi’i</a:t>
            </a:r>
            <a:r>
              <a:rPr lang="en-GB" dirty="0"/>
              <a:t> </a:t>
            </a:r>
            <a:r>
              <a:rPr lang="en-GB" dirty="0" err="1"/>
              <a:t>sgramblo</a:t>
            </a:r>
            <a:r>
              <a:rPr lang="en-GB" dirty="0"/>
              <a:t>.</a:t>
            </a:r>
            <a:endParaRPr lang="en-GB" dirty="0">
              <a:ea typeface="Calibri"/>
              <a:cs typeface="Calibri"/>
            </a:endParaRPr>
          </a:p>
          <a:p>
            <a:endParaRPr lang="en-GB" dirty="0"/>
          </a:p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95AA9D-B1C5-4E7F-ACB3-6F93ED1B7ED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6021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i="0" u="none" strike="noStrike" kern="1200" baseline="0" dirty="0">
              <a:solidFill>
                <a:schemeClr val="tx1"/>
              </a:solidFill>
              <a:ea typeface="Calibri"/>
              <a:cs typeface="Calibri"/>
            </a:endParaRPr>
          </a:p>
          <a:p>
            <a:r>
              <a:rPr lang="en-GB" dirty="0"/>
              <a:t>Mae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gartref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lawer</a:t>
            </a:r>
            <a:r>
              <a:rPr lang="en-GB" dirty="0"/>
              <a:t> o </a:t>
            </a:r>
            <a:r>
              <a:rPr lang="en-GB" dirty="0" err="1"/>
              <a:t>wahanol</a:t>
            </a:r>
            <a:r>
              <a:rPr lang="en-GB" dirty="0"/>
              <a:t> </a:t>
            </a:r>
            <a:r>
              <a:rPr lang="en-GB" dirty="0" err="1"/>
              <a:t>anifeiliaid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/>
              <a:t>Yn </a:t>
            </a:r>
            <a:r>
              <a:rPr lang="en-GB" dirty="0" err="1"/>
              <a:t>Nhwyni</a:t>
            </a:r>
            <a:r>
              <a:rPr lang="en-GB" dirty="0"/>
              <a:t>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Braunton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 err="1"/>
              <a:t>gellir</a:t>
            </a:r>
            <a:r>
              <a:rPr lang="en-GB" dirty="0"/>
              <a:t> </a:t>
            </a:r>
            <a:r>
              <a:rPr lang="en-GB" dirty="0" err="1"/>
              <a:t>dod</a:t>
            </a:r>
            <a:r>
              <a:rPr lang="en-GB" dirty="0"/>
              <a:t> o </a:t>
            </a:r>
            <a:r>
              <a:rPr lang="en-GB" dirty="0" err="1"/>
              <a:t>hyd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fadfallod</a:t>
            </a:r>
            <a:r>
              <a:rPr lang="en-GB" dirty="0"/>
              <a:t> y </a:t>
            </a:r>
            <a:r>
              <a:rPr lang="en-GB" dirty="0" err="1"/>
              <a:t>tywod</a:t>
            </a:r>
            <a:r>
              <a:rPr lang="en-GB" dirty="0"/>
              <a:t> prin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rhain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defnyddio’r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noeth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dyllu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iddo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gysgodi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aeafgysgu</a:t>
            </a:r>
            <a:r>
              <a:rPr lang="en-GB" dirty="0"/>
              <a:t> a </a:t>
            </a:r>
            <a:r>
              <a:rPr lang="en-GB" dirty="0" err="1"/>
              <a:t>hefyd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ddodwy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hwyau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0" i="0" u="none" strike="noStrike" kern="1200" baseline="0" dirty="0">
              <a:solidFill>
                <a:schemeClr val="tx1"/>
              </a:solidFill>
              <a:ea typeface="Calibri"/>
              <a:cs typeface="Calibri"/>
            </a:endParaRPr>
          </a:p>
          <a:p>
            <a:endParaRPr lang="en-GB" dirty="0"/>
          </a:p>
          <a:p>
            <a:r>
              <a:rPr lang="en-GB" dirty="0" err="1"/>
              <a:t>Gallwch</a:t>
            </a:r>
            <a:r>
              <a:rPr lang="en-GB" dirty="0"/>
              <a:t> </a:t>
            </a:r>
            <a:r>
              <a:rPr lang="en-GB" dirty="0" err="1"/>
              <a:t>ddod</a:t>
            </a:r>
            <a:r>
              <a:rPr lang="en-GB" dirty="0"/>
              <a:t> o </a:t>
            </a:r>
            <a:r>
              <a:rPr lang="en-GB" dirty="0" err="1"/>
              <a:t>hyd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lawer</a:t>
            </a:r>
            <a:r>
              <a:rPr lang="en-GB" dirty="0"/>
              <a:t> o </a:t>
            </a:r>
            <a:r>
              <a:rPr lang="en-GB" dirty="0" err="1"/>
              <a:t>löynnod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 </a:t>
            </a:r>
            <a:r>
              <a:rPr lang="en-GB" dirty="0" err="1"/>
              <a:t>hefyd</a:t>
            </a:r>
            <a:r>
              <a:rPr lang="en-GB" dirty="0"/>
              <a:t>,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gynnwys</a:t>
            </a:r>
            <a:r>
              <a:rPr lang="en-GB" dirty="0"/>
              <a:t> </a:t>
            </a:r>
            <a:r>
              <a:rPr lang="en-GB" dirty="0" err="1"/>
              <a:t>glöyn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 </a:t>
            </a:r>
            <a:r>
              <a:rPr lang="en-GB" dirty="0" err="1"/>
              <a:t>hardd</a:t>
            </a:r>
            <a:r>
              <a:rPr lang="en-GB" dirty="0"/>
              <a:t> y </a:t>
            </a:r>
            <a:r>
              <a:rPr lang="en-GB" dirty="0" err="1"/>
              <a:t>Fritheg</a:t>
            </a:r>
            <a:r>
              <a:rPr lang="en-GB" dirty="0"/>
              <a:t> </a:t>
            </a:r>
            <a:r>
              <a:rPr lang="en-GB" dirty="0" err="1"/>
              <a:t>Werdd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0" i="0" u="none" strike="noStrike" kern="1200" baseline="0" dirty="0">
              <a:solidFill>
                <a:schemeClr val="tx1"/>
              </a:solidFill>
              <a:ea typeface="Calibri"/>
              <a:cs typeface="Calibri"/>
            </a:endParaRPr>
          </a:p>
          <a:p>
            <a:endParaRPr lang="en-GB" dirty="0"/>
          </a:p>
          <a:p>
            <a:r>
              <a:rPr lang="en-GB" b="1" dirty="0" err="1"/>
              <a:t>Gofynnwch</a:t>
            </a:r>
            <a:r>
              <a:rPr lang="en-GB" b="1" dirty="0"/>
              <a:t> </a:t>
            </a:r>
            <a:r>
              <a:rPr lang="en-GB" b="1" dirty="0" err="1"/>
              <a:t>i’r</a:t>
            </a:r>
            <a:r>
              <a:rPr lang="en-GB" b="1" dirty="0"/>
              <a:t> </a:t>
            </a:r>
            <a:r>
              <a:rPr lang="en-GB" b="1" dirty="0" err="1"/>
              <a:t>dosbarth</a:t>
            </a:r>
            <a:r>
              <a:rPr lang="en-GB" b="1" dirty="0"/>
              <a:t> </a:t>
            </a:r>
            <a:r>
              <a:rPr lang="en-GB" b="1" dirty="0" err="1"/>
              <a:t>ateb</a:t>
            </a:r>
            <a:r>
              <a:rPr lang="en-GB" b="1" dirty="0"/>
              <a:t> neu </a:t>
            </a:r>
            <a:r>
              <a:rPr lang="en-GB" b="1" dirty="0" err="1"/>
              <a:t>drafod</a:t>
            </a:r>
            <a:r>
              <a:rPr lang="en-GB" b="1" dirty="0"/>
              <a:t> </a:t>
            </a:r>
            <a:r>
              <a:rPr lang="en-GB" b="1" dirty="0" err="1"/>
              <a:t>gyda</a:t>
            </a:r>
            <a:r>
              <a:rPr lang="en-GB" b="1" dirty="0"/>
              <a:t> </a:t>
            </a:r>
            <a:r>
              <a:rPr lang="en-GB" b="1" dirty="0" err="1"/>
              <a:t>phartner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: </a:t>
            </a:r>
            <a:r>
              <a:rPr lang="en-GB" b="1" dirty="0"/>
              <a:t>Pam gall </a:t>
            </a:r>
            <a:r>
              <a:rPr lang="en-GB" b="1" dirty="0" err="1"/>
              <a:t>cwningod</a:t>
            </a:r>
            <a:r>
              <a:rPr lang="en-GB" b="1" dirty="0"/>
              <a:t> </a:t>
            </a:r>
            <a:r>
              <a:rPr lang="en-GB" b="1" dirty="0" err="1"/>
              <a:t>fod</a:t>
            </a:r>
            <a:r>
              <a:rPr lang="en-GB" b="1" dirty="0"/>
              <a:t> </a:t>
            </a:r>
            <a:r>
              <a:rPr lang="en-GB" b="1" dirty="0" err="1"/>
              <a:t>yn</a:t>
            </a:r>
            <a:r>
              <a:rPr lang="en-GB" b="1" dirty="0"/>
              <a:t> </a:t>
            </a:r>
            <a:r>
              <a:rPr lang="en-GB" b="1" dirty="0" err="1"/>
              <a:t>rhan</a:t>
            </a:r>
            <a:r>
              <a:rPr lang="en-GB" b="1" dirty="0"/>
              <a:t> </a:t>
            </a:r>
            <a:r>
              <a:rPr lang="en-GB" b="1" dirty="0" err="1"/>
              <a:t>bwysig</a:t>
            </a:r>
            <a:r>
              <a:rPr lang="en-GB" b="1" dirty="0"/>
              <a:t> o 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system</a:t>
            </a:r>
            <a:r>
              <a:rPr lang="en-GB" b="1" dirty="0"/>
              <a:t> o </a:t>
            </a:r>
            <a:r>
              <a:rPr lang="en-GB" b="1" dirty="0" err="1"/>
              <a:t>dwyni</a:t>
            </a:r>
            <a:r>
              <a:rPr lang="en-GB" b="1" dirty="0"/>
              <a:t> </a:t>
            </a:r>
            <a:r>
              <a:rPr lang="en-GB" b="1" dirty="0" err="1"/>
              <a:t>tywod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?</a:t>
            </a:r>
            <a:endParaRPr lang="en-GB" b="1" u="none" strike="noStrike" kern="1200" baseline="0" dirty="0">
              <a:solidFill>
                <a:schemeClr val="tx1"/>
              </a:solidFill>
              <a:ea typeface="Calibri"/>
              <a:cs typeface="Calibri"/>
            </a:endParaRPr>
          </a:p>
          <a:p>
            <a:endParaRPr lang="en-GB" dirty="0"/>
          </a:p>
          <a:p>
            <a:r>
              <a:rPr lang="en-GB" dirty="0"/>
              <a:t>Mae </a:t>
            </a:r>
            <a:r>
              <a:rPr lang="en-GB" dirty="0" err="1"/>
              <a:t>cwningod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bwysig</a:t>
            </a:r>
            <a:r>
              <a:rPr lang="en-GB" dirty="0"/>
              <a:t> </a:t>
            </a:r>
            <a:r>
              <a:rPr lang="en-GB" dirty="0" err="1"/>
              <a:t>iawn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gadw'r</a:t>
            </a:r>
            <a:r>
              <a:rPr lang="en-GB" dirty="0"/>
              <a:t> </a:t>
            </a:r>
            <a:r>
              <a:rPr lang="en-GB" dirty="0" err="1"/>
              <a:t>twyni'n</a:t>
            </a:r>
            <a:r>
              <a:rPr lang="en-GB" dirty="0"/>
              <a:t> </a:t>
            </a:r>
            <a:r>
              <a:rPr lang="en-GB" dirty="0" err="1"/>
              <a:t>iach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bod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gweithredu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peiriannau</a:t>
            </a:r>
            <a:r>
              <a:rPr lang="en-GB" dirty="0"/>
              <a:t> </a:t>
            </a:r>
            <a:r>
              <a:rPr lang="en-GB" dirty="0" err="1"/>
              <a:t>torri</a:t>
            </a:r>
            <a:r>
              <a:rPr lang="en-GB" dirty="0"/>
              <a:t> </a:t>
            </a:r>
            <a:r>
              <a:rPr lang="en-GB" dirty="0" err="1"/>
              <a:t>gwair</a:t>
            </a:r>
            <a:r>
              <a:rPr lang="en-GB" dirty="0"/>
              <a:t> </a:t>
            </a:r>
            <a:r>
              <a:rPr lang="en-GB" dirty="0" err="1"/>
              <a:t>naturiol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bwyta</a:t>
            </a:r>
            <a:r>
              <a:rPr lang="en-GB" dirty="0"/>
              <a:t> </a:t>
            </a:r>
            <a:r>
              <a:rPr lang="en-GB" dirty="0" err="1"/>
              <a:t>planhigion</a:t>
            </a:r>
            <a:r>
              <a:rPr lang="en-GB" dirty="0"/>
              <a:t> </a:t>
            </a:r>
            <a:r>
              <a:rPr lang="en-GB" dirty="0" err="1"/>
              <a:t>sy'n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hatal</a:t>
            </a:r>
            <a:r>
              <a:rPr lang="en-GB" dirty="0"/>
              <a:t> </a:t>
            </a:r>
            <a:r>
              <a:rPr lang="en-GB" dirty="0" err="1"/>
              <a:t>rhag</a:t>
            </a:r>
            <a:r>
              <a:rPr lang="en-GB" dirty="0"/>
              <a:t> </a:t>
            </a:r>
            <a:r>
              <a:rPr lang="en-GB" dirty="0" err="1"/>
              <a:t>tyfu</a:t>
            </a:r>
            <a:r>
              <a:rPr lang="en-GB" dirty="0"/>
              <a:t> </a:t>
            </a:r>
            <a:r>
              <a:rPr lang="en-GB" dirty="0" err="1"/>
              <a:t>gormod</a:t>
            </a:r>
            <a:r>
              <a:rPr lang="en-GB" dirty="0"/>
              <a:t> a </a:t>
            </a:r>
            <a:r>
              <a:rPr lang="en-GB" dirty="0" err="1"/>
              <a:t>meddiannu</a:t>
            </a:r>
            <a:r>
              <a:rPr lang="en-GB" dirty="0"/>
              <a:t> </a:t>
            </a:r>
            <a:r>
              <a:rPr lang="en-GB" dirty="0" err="1"/>
              <a:t>gweddill</a:t>
            </a:r>
            <a:r>
              <a:rPr lang="en-GB" dirty="0"/>
              <a:t> y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 err="1"/>
              <a:t>Maent</a:t>
            </a:r>
            <a:r>
              <a:rPr lang="en-GB" dirty="0"/>
              <a:t> </a:t>
            </a:r>
            <a:r>
              <a:rPr lang="en-GB" dirty="0" err="1"/>
              <a:t>hefyd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creu</a:t>
            </a:r>
            <a:r>
              <a:rPr lang="en-GB" dirty="0"/>
              <a:t> </a:t>
            </a:r>
            <a:r>
              <a:rPr lang="en-GB" dirty="0" err="1"/>
              <a:t>ardaloedd</a:t>
            </a:r>
            <a:r>
              <a:rPr lang="en-GB" dirty="0"/>
              <a:t> </a:t>
            </a:r>
            <a:r>
              <a:rPr lang="en-GB" dirty="0" err="1"/>
              <a:t>newydd</a:t>
            </a:r>
            <a:r>
              <a:rPr lang="en-GB" dirty="0"/>
              <a:t> o </a:t>
            </a:r>
            <a:r>
              <a:rPr lang="en-GB" dirty="0" err="1"/>
              <a:t>dywod</a:t>
            </a:r>
            <a:r>
              <a:rPr lang="en-GB" dirty="0"/>
              <a:t> </a:t>
            </a:r>
            <a:r>
              <a:rPr lang="en-GB" dirty="0" err="1"/>
              <a:t>noeth</a:t>
            </a:r>
            <a:r>
              <a:rPr lang="en-GB" dirty="0"/>
              <a:t> pan </a:t>
            </a:r>
            <a:r>
              <a:rPr lang="en-GB" dirty="0" err="1"/>
              <a:t>fyddant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tyllu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/>
              <a:t>y gall </a:t>
            </a:r>
            <a:r>
              <a:rPr lang="en-GB" dirty="0" err="1"/>
              <a:t>pryfed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gwenyn</a:t>
            </a:r>
            <a:r>
              <a:rPr lang="en-GB" dirty="0"/>
              <a:t> </a:t>
            </a:r>
            <a:r>
              <a:rPr lang="en-GB" dirty="0" err="1"/>
              <a:t>turio</a:t>
            </a:r>
            <a:r>
              <a:rPr lang="en-GB" dirty="0"/>
              <a:t> a </a:t>
            </a:r>
            <a:r>
              <a:rPr lang="en-GB" dirty="0" err="1"/>
              <a:t>gwenyn</a:t>
            </a:r>
            <a:r>
              <a:rPr lang="en-GB" dirty="0"/>
              <a:t> </a:t>
            </a:r>
            <a:r>
              <a:rPr lang="en-GB" dirty="0" err="1"/>
              <a:t>meirch</a:t>
            </a:r>
            <a:r>
              <a:rPr lang="en-GB" dirty="0"/>
              <a:t> </a:t>
            </a:r>
            <a:r>
              <a:rPr lang="en-GB" dirty="0" err="1"/>
              <a:t>gloddio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tyllau</a:t>
            </a:r>
            <a:r>
              <a:rPr lang="en-GB" dirty="0"/>
              <a:t> </a:t>
            </a:r>
            <a:r>
              <a:rPr lang="en-GB" dirty="0" err="1"/>
              <a:t>ynddynt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r>
              <a:rPr lang="en-GB" dirty="0"/>
              <a:t>   </a:t>
            </a:r>
            <a:endParaRPr lang="en-GB" dirty="0">
              <a:ea typeface="Calibri"/>
              <a:cs typeface="Calibri"/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95AA9D-B1C5-4E7F-ACB3-6F93ED1B7ED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6544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Braunton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 err="1"/>
              <a:t>ceir</a:t>
            </a:r>
            <a:r>
              <a:rPr lang="en-GB" dirty="0"/>
              <a:t> </a:t>
            </a:r>
            <a:r>
              <a:rPr lang="en-GB" dirty="0" err="1"/>
              <a:t>pyllau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 err="1"/>
              <a:t>Mae'r</a:t>
            </a:r>
            <a:r>
              <a:rPr lang="en-GB" dirty="0"/>
              <a:t> </a:t>
            </a:r>
            <a:r>
              <a:rPr lang="en-GB" dirty="0" err="1"/>
              <a:t>rhain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ffurfio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pantiau</a:t>
            </a:r>
            <a:r>
              <a:rPr lang="en-GB" dirty="0"/>
              <a:t> </a:t>
            </a:r>
            <a:r>
              <a:rPr lang="en-GB" dirty="0" err="1"/>
              <a:t>rhwng</a:t>
            </a:r>
            <a:r>
              <a:rPr lang="en-GB" dirty="0"/>
              <a:t> </a:t>
            </a:r>
            <a:r>
              <a:rPr lang="en-GB" dirty="0" err="1"/>
              <a:t>esgeiriau’r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</a:p>
          <a:p>
            <a:endParaRPr lang="en-GB" dirty="0"/>
          </a:p>
          <a:p>
            <a:r>
              <a:rPr lang="en-GB" dirty="0"/>
              <a:t>Mae </a:t>
            </a:r>
            <a:r>
              <a:rPr lang="en-GB" dirty="0" err="1"/>
              <a:t>llawer</a:t>
            </a:r>
            <a:r>
              <a:rPr lang="en-GB" dirty="0"/>
              <a:t> o </a:t>
            </a:r>
            <a:r>
              <a:rPr lang="en-GB" dirty="0" err="1"/>
              <a:t>anifeiliaid</a:t>
            </a:r>
            <a:r>
              <a:rPr lang="en-GB" dirty="0"/>
              <a:t> a </a:t>
            </a:r>
            <a:r>
              <a:rPr lang="en-GB" dirty="0" err="1"/>
              <a:t>phlanhigion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defnyddio'r</a:t>
            </a:r>
            <a:r>
              <a:rPr lang="en-GB" dirty="0"/>
              <a:t> </a:t>
            </a:r>
            <a:r>
              <a:rPr lang="en-GB" dirty="0" err="1"/>
              <a:t>pyllau</a:t>
            </a:r>
            <a:r>
              <a:rPr lang="en-GB" dirty="0"/>
              <a:t> </a:t>
            </a:r>
            <a:r>
              <a:rPr lang="en-GB" dirty="0" err="1"/>
              <a:t>yma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fwydo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byw</a:t>
            </a:r>
            <a:r>
              <a:rPr lang="en-GB" dirty="0"/>
              <a:t> a </a:t>
            </a:r>
            <a:r>
              <a:rPr lang="en-GB" dirty="0" err="1"/>
              <a:t>magu</a:t>
            </a:r>
            <a:r>
              <a:rPr lang="en-GB" dirty="0"/>
              <a:t> </a:t>
            </a:r>
            <a:r>
              <a:rPr lang="en-GB" dirty="0" err="1"/>
              <a:t>ynddyn</a:t>
            </a:r>
            <a:r>
              <a:rPr lang="en-GB" dirty="0"/>
              <a:t> </a:t>
            </a:r>
            <a:r>
              <a:rPr lang="en-GB" dirty="0" err="1"/>
              <a:t>nhw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amffibiaid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cynnwys</a:t>
            </a:r>
            <a:r>
              <a:rPr lang="en-GB" dirty="0"/>
              <a:t> </a:t>
            </a:r>
            <a:r>
              <a:rPr lang="en-GB" dirty="0" err="1"/>
              <a:t>llyffantod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brogaod</a:t>
            </a:r>
            <a:r>
              <a:rPr lang="en-GB" dirty="0"/>
              <a:t> a </a:t>
            </a:r>
            <a:r>
              <a:rPr lang="en-GB" dirty="0" err="1"/>
              <a:t>madfallod</a:t>
            </a:r>
            <a:r>
              <a:rPr lang="en-GB" dirty="0"/>
              <a:t> </a:t>
            </a:r>
            <a:r>
              <a:rPr lang="en-GB" dirty="0" err="1"/>
              <a:t>dŵr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sy'n</a:t>
            </a:r>
            <a:r>
              <a:rPr lang="en-GB" dirty="0"/>
              <a:t> </a:t>
            </a:r>
            <a:r>
              <a:rPr lang="en-GB" dirty="0" err="1"/>
              <a:t>dodwy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hwyau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dŵr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dirty="0"/>
          </a:p>
          <a:p>
            <a:endParaRPr lang="en-GB" dirty="0"/>
          </a:p>
          <a:p>
            <a:r>
              <a:rPr lang="en-GB" dirty="0"/>
              <a:t>Dim </a:t>
            </a:r>
            <a:r>
              <a:rPr lang="en-GB" dirty="0" err="1"/>
              <a:t>ond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pyllau</a:t>
            </a:r>
            <a:r>
              <a:rPr lang="en-GB" dirty="0"/>
              <a:t> </a:t>
            </a:r>
            <a:r>
              <a:rPr lang="en-GB" dirty="0" err="1"/>
              <a:t>cynnes</a:t>
            </a:r>
            <a:r>
              <a:rPr lang="en-GB" dirty="0"/>
              <a:t>, bas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rhywogaethau</a:t>
            </a:r>
            <a:r>
              <a:rPr lang="en-GB" dirty="0"/>
              <a:t> </a:t>
            </a:r>
            <a:r>
              <a:rPr lang="en-GB" dirty="0" err="1"/>
              <a:t>prin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llyffant</a:t>
            </a:r>
            <a:r>
              <a:rPr lang="en-GB" dirty="0"/>
              <a:t> y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. </a:t>
            </a:r>
            <a:r>
              <a:rPr lang="en-GB" dirty="0" err="1"/>
              <a:t>Nid</a:t>
            </a:r>
            <a:r>
              <a:rPr lang="en-GB" dirty="0"/>
              <a:t> </a:t>
            </a:r>
            <a:r>
              <a:rPr lang="en-GB" dirty="0" err="1"/>
              <a:t>yw’r</a:t>
            </a:r>
            <a:r>
              <a:rPr lang="en-GB" dirty="0"/>
              <a:t> </a:t>
            </a:r>
            <a:r>
              <a:rPr lang="en-GB" dirty="0" err="1"/>
              <a:t>rhain</a:t>
            </a:r>
            <a:r>
              <a:rPr lang="en-GB" dirty="0"/>
              <a:t> </a:t>
            </a:r>
            <a:r>
              <a:rPr lang="en-GB" dirty="0" err="1"/>
              <a:t>i’w</a:t>
            </a:r>
            <a:r>
              <a:rPr lang="en-GB" dirty="0"/>
              <a:t> </a:t>
            </a:r>
            <a:r>
              <a:rPr lang="en-GB" dirty="0" err="1"/>
              <a:t>gweld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Nyfnaint</a:t>
            </a:r>
            <a:r>
              <a:rPr lang="en-GB" dirty="0"/>
              <a:t>, </a:t>
            </a:r>
            <a:r>
              <a:rPr lang="en-GB" dirty="0" err="1"/>
              <a:t>ond</a:t>
            </a:r>
            <a:r>
              <a:rPr lang="en-GB" dirty="0"/>
              <a:t> </a:t>
            </a:r>
            <a:r>
              <a:rPr lang="en-GB" dirty="0" err="1"/>
              <a:t>maent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pyllau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Cumbria.</a:t>
            </a:r>
            <a:endParaRPr lang="en-GB" dirty="0">
              <a:ea typeface="+mn-ea"/>
              <a:cs typeface="+mn-cs"/>
            </a:endParaRPr>
          </a:p>
          <a:p>
            <a:endParaRPr lang="en-GB" dirty="0"/>
          </a:p>
          <a:p>
            <a:r>
              <a:rPr lang="en-GB" dirty="0"/>
              <a:t>Mae </a:t>
            </a:r>
            <a:r>
              <a:rPr lang="en-GB" dirty="0" err="1"/>
              <a:t>llawer</a:t>
            </a:r>
            <a:r>
              <a:rPr lang="en-GB" dirty="0"/>
              <a:t> o </a:t>
            </a:r>
            <a:r>
              <a:rPr lang="en-GB" dirty="0" err="1"/>
              <a:t>infertabrata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gweision</a:t>
            </a:r>
            <a:r>
              <a:rPr lang="en-GB" dirty="0"/>
              <a:t> y </a:t>
            </a:r>
            <a:r>
              <a:rPr lang="en-GB" dirty="0" err="1"/>
              <a:t>neidr</a:t>
            </a:r>
            <a:r>
              <a:rPr lang="en-GB" dirty="0"/>
              <a:t>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pyllau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ystod</a:t>
            </a:r>
            <a:r>
              <a:rPr lang="en-GB" dirty="0"/>
              <a:t> </a:t>
            </a:r>
            <a:r>
              <a:rPr lang="en-GB" dirty="0" err="1"/>
              <a:t>cyfnodau</a:t>
            </a:r>
            <a:r>
              <a:rPr lang="en-GB" dirty="0"/>
              <a:t> </a:t>
            </a:r>
            <a:r>
              <a:rPr lang="en-GB" dirty="0" err="1"/>
              <a:t>cynnar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bywyd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nymffau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95AA9D-B1C5-4E7F-ACB3-6F93ED1B7ED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3531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err="1"/>
              <a:t>Gofynnwch</a:t>
            </a:r>
            <a:r>
              <a:rPr lang="en-GB" b="1" dirty="0"/>
              <a:t> </a:t>
            </a:r>
            <a:r>
              <a:rPr lang="en-GB" b="1" dirty="0" err="1"/>
              <a:t>i’r</a:t>
            </a:r>
            <a:r>
              <a:rPr lang="en-GB" b="1" dirty="0"/>
              <a:t> </a:t>
            </a:r>
            <a:r>
              <a:rPr lang="en-GB" b="1" dirty="0" err="1"/>
              <a:t>dosbarth</a:t>
            </a:r>
            <a:r>
              <a:rPr lang="en-GB" b="1" i="0" u="none" strike="noStrike" kern="1200" baseline="0" dirty="0">
                <a:solidFill>
                  <a:schemeClr val="tx1"/>
                </a:solidFill>
              </a:rPr>
              <a:t>: </a:t>
            </a:r>
            <a:r>
              <a:rPr lang="en-GB" b="1" dirty="0"/>
              <a:t>O </a:t>
            </a:r>
            <a:r>
              <a:rPr lang="en-GB" b="1" dirty="0" err="1"/>
              <a:t>ystyried</a:t>
            </a:r>
            <a:r>
              <a:rPr lang="en-GB" b="1" dirty="0"/>
              <a:t> </a:t>
            </a:r>
            <a:r>
              <a:rPr lang="en-GB" b="1" dirty="0" err="1"/>
              <a:t>yr</a:t>
            </a:r>
            <a:r>
              <a:rPr lang="en-GB" b="1" dirty="0"/>
              <a:t> </a:t>
            </a:r>
            <a:r>
              <a:rPr lang="en-GB" b="1" dirty="0" err="1"/>
              <a:t>hyn</a:t>
            </a:r>
            <a:r>
              <a:rPr lang="en-GB" b="1" dirty="0"/>
              <a:t> </a:t>
            </a:r>
            <a:r>
              <a:rPr lang="en-GB" b="1" dirty="0" err="1"/>
              <a:t>rydyn</a:t>
            </a:r>
            <a:r>
              <a:rPr lang="en-GB" b="1" dirty="0"/>
              <a:t> </a:t>
            </a:r>
            <a:r>
              <a:rPr lang="en-GB" b="1" dirty="0" err="1"/>
              <a:t>ni’n</a:t>
            </a:r>
            <a:r>
              <a:rPr lang="en-GB" b="1" dirty="0"/>
              <a:t> </a:t>
            </a:r>
            <a:r>
              <a:rPr lang="en-GB" b="1" dirty="0" err="1"/>
              <a:t>ei</a:t>
            </a:r>
            <a:r>
              <a:rPr lang="en-GB" b="1" dirty="0"/>
              <a:t> </a:t>
            </a:r>
            <a:r>
              <a:rPr lang="en-GB" b="1" dirty="0" err="1"/>
              <a:t>wybod</a:t>
            </a:r>
            <a:r>
              <a:rPr lang="en-GB" b="1" dirty="0"/>
              <a:t> am </a:t>
            </a:r>
            <a:r>
              <a:rPr lang="en-GB" b="1" dirty="0" err="1"/>
              <a:t>gwningod</a:t>
            </a:r>
            <a:r>
              <a:rPr lang="en-GB" b="1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b="1" dirty="0"/>
              <a:t>pam </a:t>
            </a:r>
            <a:r>
              <a:rPr lang="en-GB" b="1" dirty="0" err="1"/>
              <a:t>gallai</a:t>
            </a:r>
            <a:r>
              <a:rPr lang="en-GB" b="1" dirty="0"/>
              <a:t> </a:t>
            </a:r>
            <a:r>
              <a:rPr lang="en-GB" b="1" dirty="0" err="1"/>
              <a:t>buchod</a:t>
            </a:r>
            <a:r>
              <a:rPr lang="en-GB" b="1" dirty="0"/>
              <a:t> a </a:t>
            </a:r>
            <a:r>
              <a:rPr lang="en-GB" b="1" dirty="0" err="1"/>
              <a:t>ffermio</a:t>
            </a:r>
            <a:r>
              <a:rPr lang="en-GB" b="1" dirty="0"/>
              <a:t> </a:t>
            </a:r>
            <a:r>
              <a:rPr lang="en-GB" b="1" dirty="0" err="1"/>
              <a:t>fod</a:t>
            </a:r>
            <a:r>
              <a:rPr lang="en-GB" b="1" dirty="0"/>
              <a:t> </a:t>
            </a:r>
            <a:r>
              <a:rPr lang="en-GB" b="1" dirty="0" err="1"/>
              <a:t>yn</a:t>
            </a:r>
            <a:r>
              <a:rPr lang="en-GB" b="1" dirty="0"/>
              <a:t> </a:t>
            </a:r>
            <a:r>
              <a:rPr lang="en-GB" b="1" dirty="0" err="1"/>
              <a:t>rhan</a:t>
            </a:r>
            <a:r>
              <a:rPr lang="en-GB" b="1" dirty="0"/>
              <a:t> </a:t>
            </a:r>
            <a:r>
              <a:rPr lang="en-GB" b="1" dirty="0" err="1"/>
              <a:t>bwysig</a:t>
            </a:r>
            <a:r>
              <a:rPr lang="en-GB" b="1" dirty="0"/>
              <a:t> o </a:t>
            </a:r>
            <a:r>
              <a:rPr lang="en-GB" b="1" dirty="0" err="1"/>
              <a:t>rywfaint</a:t>
            </a:r>
            <a:r>
              <a:rPr lang="en-GB" b="1" dirty="0"/>
              <a:t> o </a:t>
            </a:r>
            <a:r>
              <a:rPr lang="en-GB" b="1" dirty="0" err="1"/>
              <a:t>waith</a:t>
            </a:r>
            <a:r>
              <a:rPr lang="en-GB" b="1" dirty="0"/>
              <a:t> </a:t>
            </a:r>
            <a:r>
              <a:rPr lang="en-GB" b="1" dirty="0" err="1"/>
              <a:t>rheoli</a:t>
            </a:r>
            <a:r>
              <a:rPr lang="en-GB" b="1" dirty="0"/>
              <a:t> </a:t>
            </a:r>
            <a:r>
              <a:rPr lang="en-GB" b="1" dirty="0" err="1"/>
              <a:t>twyni</a:t>
            </a:r>
            <a:r>
              <a:rPr lang="en-GB" b="1" dirty="0"/>
              <a:t> </a:t>
            </a:r>
            <a:r>
              <a:rPr lang="en-GB" b="1" dirty="0" err="1"/>
              <a:t>tywod</a:t>
            </a:r>
            <a:r>
              <a:rPr lang="en-GB" b="1" i="0" u="none" strike="noStrike" kern="1200" baseline="0" dirty="0">
                <a:solidFill>
                  <a:schemeClr val="tx1"/>
                </a:solidFill>
              </a:rPr>
              <a:t>?</a:t>
            </a:r>
          </a:p>
          <a:p>
            <a:r>
              <a:rPr lang="en-GB" b="1" dirty="0"/>
              <a:t> </a:t>
            </a:r>
            <a:endParaRPr lang="en-GB" b="1" i="0" u="none" strike="noStrike" kern="1200" baseline="0" dirty="0">
              <a:solidFill>
                <a:schemeClr val="tx1"/>
              </a:solidFill>
              <a:ea typeface="Calibri"/>
              <a:cs typeface="Calibri"/>
            </a:endParaRPr>
          </a:p>
          <a:p>
            <a:r>
              <a:rPr lang="en-GB" dirty="0"/>
              <a:t>Gellir </a:t>
            </a:r>
            <a:r>
              <a:rPr lang="en-GB" dirty="0" err="1"/>
              <a:t>gweld</a:t>
            </a:r>
            <a:r>
              <a:rPr lang="en-GB" dirty="0"/>
              <a:t> </a:t>
            </a:r>
            <a:r>
              <a:rPr lang="en-GB" dirty="0" err="1"/>
              <a:t>gwartheg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pori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dwyni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i="0" u="none" strike="noStrike" kern="1200" baseline="0" dirty="0" err="1">
                <a:solidFill>
                  <a:schemeClr val="tx1"/>
                </a:solidFill>
              </a:rPr>
              <a:t>Braunton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/>
              <a:t>a </a:t>
            </a:r>
            <a:r>
              <a:rPr lang="en-GB" i="0" u="none" strike="noStrike" kern="1200" baseline="0" dirty="0" err="1">
                <a:solidFill>
                  <a:schemeClr val="tx1"/>
                </a:solidFill>
              </a:rPr>
              <a:t>Woolacombe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Nyfnaint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 err="1"/>
              <a:t>Mae'r</a:t>
            </a:r>
            <a:r>
              <a:rPr lang="en-GB" dirty="0"/>
              <a:t> </a:t>
            </a:r>
            <a:r>
              <a:rPr lang="en-GB" dirty="0" err="1"/>
              <a:t>buchod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wych am </a:t>
            </a:r>
            <a:r>
              <a:rPr lang="en-GB" dirty="0" err="1"/>
              <a:t>fwyta'r</a:t>
            </a:r>
            <a:r>
              <a:rPr lang="en-GB" dirty="0"/>
              <a:t> </a:t>
            </a:r>
            <a:r>
              <a:rPr lang="en-GB" dirty="0" err="1"/>
              <a:t>prysgwydd</a:t>
            </a:r>
            <a:r>
              <a:rPr lang="en-GB" dirty="0"/>
              <a:t> </a:t>
            </a:r>
            <a:r>
              <a:rPr lang="en-GB" dirty="0" err="1"/>
              <a:t>trwchus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fwyta</a:t>
            </a:r>
            <a:r>
              <a:rPr lang="en-GB" dirty="0"/>
              <a:t> neu </a:t>
            </a:r>
            <a:r>
              <a:rPr lang="en-GB" dirty="0" err="1"/>
              <a:t>fe</a:t>
            </a:r>
            <a:r>
              <a:rPr lang="en-GB" dirty="0"/>
              <a:t> all </a:t>
            </a:r>
            <a:r>
              <a:rPr lang="en-GB" dirty="0" err="1"/>
              <a:t>ledaenu</a:t>
            </a:r>
            <a:r>
              <a:rPr lang="en-GB" dirty="0"/>
              <a:t> a </a:t>
            </a:r>
            <a:r>
              <a:rPr lang="en-GB" dirty="0" err="1"/>
              <a:t>gorchuddio'r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, </a:t>
            </a:r>
            <a:r>
              <a:rPr lang="en-GB" dirty="0" err="1"/>
              <a:t>sy'n</a:t>
            </a:r>
            <a:r>
              <a:rPr lang="en-GB" dirty="0"/>
              <a:t> </a:t>
            </a:r>
            <a:r>
              <a:rPr lang="en-GB" dirty="0" err="1"/>
              <a:t>ddrwg</a:t>
            </a:r>
            <a:r>
              <a:rPr lang="en-GB" dirty="0"/>
              <a:t> </a:t>
            </a:r>
            <a:r>
              <a:rPr lang="en-GB" dirty="0" err="1"/>
              <a:t>i'r</a:t>
            </a:r>
            <a:r>
              <a:rPr lang="en-GB" dirty="0"/>
              <a:t> </a:t>
            </a:r>
            <a:r>
              <a:rPr lang="en-GB" dirty="0" err="1"/>
              <a:t>planhigion</a:t>
            </a:r>
            <a:r>
              <a:rPr lang="en-GB" dirty="0"/>
              <a:t> </a:t>
            </a:r>
            <a:r>
              <a:rPr lang="en-GB" dirty="0" err="1"/>
              <a:t>a'r</a:t>
            </a:r>
            <a:r>
              <a:rPr lang="en-GB" dirty="0"/>
              <a:t> </a:t>
            </a:r>
            <a:r>
              <a:rPr lang="en-GB" dirty="0" err="1"/>
              <a:t>anifeiliaid</a:t>
            </a:r>
            <a:r>
              <a:rPr lang="en-GB" dirty="0"/>
              <a:t> </a:t>
            </a:r>
            <a:r>
              <a:rPr lang="en-GB" dirty="0" err="1"/>
              <a:t>eraill</a:t>
            </a:r>
            <a:r>
              <a:rPr lang="en-GB" dirty="0"/>
              <a:t> </a:t>
            </a:r>
            <a:r>
              <a:rPr lang="en-GB" dirty="0" err="1"/>
              <a:t>sy'n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 </a:t>
            </a:r>
            <a:r>
              <a:rPr lang="en-GB" dirty="0" err="1"/>
              <a:t>yno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i="0" u="none" strike="noStrike" kern="1200" baseline="0" dirty="0">
              <a:solidFill>
                <a:schemeClr val="tx1"/>
              </a:solidFill>
              <a:ea typeface="Calibri"/>
              <a:cs typeface="Calibri"/>
            </a:endParaRPr>
          </a:p>
          <a:p>
            <a:endParaRPr lang="en-GB" dirty="0"/>
          </a:p>
          <a:p>
            <a:r>
              <a:rPr lang="en-GB" dirty="0"/>
              <a:t>Mae </a:t>
            </a:r>
            <a:r>
              <a:rPr lang="en-GB" dirty="0" err="1"/>
              <a:t>ffermio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rhan</a:t>
            </a:r>
            <a:r>
              <a:rPr lang="en-GB" dirty="0"/>
              <a:t> </a:t>
            </a:r>
            <a:r>
              <a:rPr lang="en-GB" dirty="0" err="1"/>
              <a:t>allweddol</a:t>
            </a:r>
            <a:r>
              <a:rPr lang="en-GB" dirty="0"/>
              <a:t> </a:t>
            </a:r>
            <a:r>
              <a:rPr lang="en-GB" dirty="0" err="1"/>
              <a:t>o’r</a:t>
            </a:r>
            <a:r>
              <a:rPr lang="en-GB" dirty="0"/>
              <a:t> AHNE </a:t>
            </a:r>
            <a:r>
              <a:rPr lang="en-GB" dirty="0" err="1"/>
              <a:t>heddiw</a:t>
            </a:r>
            <a:r>
              <a:rPr lang="en-GB" dirty="0"/>
              <a:t> 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a </a:t>
            </a:r>
            <a:r>
              <a:rPr lang="en-GB" dirty="0" err="1"/>
              <a:t>gerllaw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i="0" u="none" strike="noStrike" kern="1200" baseline="0" dirty="0" err="1">
                <a:solidFill>
                  <a:schemeClr val="tx1"/>
                </a:solidFill>
              </a:rPr>
              <a:t>Braunton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The Great Fields, </a:t>
            </a:r>
            <a:r>
              <a:rPr lang="en-GB" dirty="0"/>
              <a:t>un o </a:t>
            </a:r>
            <a:r>
              <a:rPr lang="en-GB" dirty="0" err="1"/>
              <a:t>ddim</a:t>
            </a:r>
            <a:r>
              <a:rPr lang="en-GB" dirty="0"/>
              <a:t> </a:t>
            </a:r>
            <a:r>
              <a:rPr lang="en-GB" dirty="0" err="1"/>
              <a:t>ond</a:t>
            </a:r>
            <a:r>
              <a:rPr lang="en-GB" dirty="0"/>
              <a:t> </a:t>
            </a:r>
            <a:r>
              <a:rPr lang="en-GB" dirty="0" err="1"/>
              <a:t>dwy</a:t>
            </a:r>
            <a:r>
              <a:rPr lang="en-GB" dirty="0"/>
              <a:t> system </a:t>
            </a:r>
            <a:r>
              <a:rPr lang="en-GB" dirty="0" err="1"/>
              <a:t>ganoloesol</a:t>
            </a:r>
            <a:r>
              <a:rPr lang="en-GB" dirty="0"/>
              <a:t> o </a:t>
            </a:r>
            <a:r>
              <a:rPr lang="en-GB" dirty="0" err="1"/>
              <a:t>gaeau</a:t>
            </a:r>
            <a:r>
              <a:rPr lang="en-GB" dirty="0"/>
              <a:t> </a:t>
            </a:r>
            <a:r>
              <a:rPr lang="en-GB" dirty="0" err="1"/>
              <a:t>agored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goroesi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Lloegr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dirty="0">
              <a:ea typeface="Calibri"/>
              <a:cs typeface="Calibri"/>
            </a:endParaRPr>
          </a:p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95AA9D-B1C5-4E7F-ACB3-6F93ED1B7EDC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9294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Yn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1857, </a:t>
            </a:r>
            <a:r>
              <a:rPr lang="en-GB" dirty="0" err="1"/>
              <a:t>ymddangosodd</a:t>
            </a:r>
            <a:r>
              <a:rPr lang="en-GB" dirty="0"/>
              <a:t> </a:t>
            </a:r>
            <a:r>
              <a:rPr lang="en-GB" dirty="0" err="1"/>
              <a:t>gorsaf</a:t>
            </a:r>
            <a:r>
              <a:rPr lang="en-GB" dirty="0"/>
              <a:t> Bad </a:t>
            </a:r>
            <a:r>
              <a:rPr lang="en-GB" dirty="0" err="1"/>
              <a:t>Achub</a:t>
            </a:r>
            <a:r>
              <a:rPr lang="en-GB" dirty="0"/>
              <a:t> </a:t>
            </a:r>
            <a:r>
              <a:rPr lang="en-GB" dirty="0" err="1"/>
              <a:t>gyntaf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RNLI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Braunton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/>
              <a:t>ac </a:t>
            </a:r>
            <a:r>
              <a:rPr lang="en-GB" dirty="0" err="1"/>
              <a:t>roedd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hadnabod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gorsaf</a:t>
            </a:r>
            <a:r>
              <a:rPr lang="en-GB" dirty="0"/>
              <a:t>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Appledore </a:t>
            </a:r>
            <a:r>
              <a:rPr lang="en-GB" dirty="0" err="1"/>
              <a:t>Rhif</a:t>
            </a:r>
            <a:r>
              <a:rPr lang="en-GB" dirty="0"/>
              <a:t>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3. </a:t>
            </a:r>
            <a:r>
              <a:rPr lang="en-GB" dirty="0" err="1"/>
              <a:t>Roedd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gartref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fad </a:t>
            </a:r>
            <a:r>
              <a:rPr lang="en-GB" dirty="0" err="1"/>
              <a:t>achub</a:t>
            </a:r>
            <a:r>
              <a:rPr lang="en-GB" dirty="0"/>
              <a:t> </a:t>
            </a:r>
            <a:r>
              <a:rPr lang="en-GB" dirty="0" err="1"/>
              <a:t>o'r</a:t>
            </a:r>
            <a:r>
              <a:rPr lang="en-GB" dirty="0"/>
              <a:t> </a:t>
            </a:r>
            <a:r>
              <a:rPr lang="en-GB" dirty="0" err="1"/>
              <a:t>enw</a:t>
            </a:r>
            <a:r>
              <a:rPr lang="en-GB" dirty="0"/>
              <a:t>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Dolphin, </a:t>
            </a:r>
            <a:r>
              <a:rPr lang="en-GB" dirty="0"/>
              <a:t>a </a:t>
            </a:r>
            <a:r>
              <a:rPr lang="en-GB" dirty="0" err="1"/>
              <a:t>fu'n</a:t>
            </a:r>
            <a:r>
              <a:rPr lang="en-GB" dirty="0"/>
              <a:t> </a:t>
            </a:r>
            <a:r>
              <a:rPr lang="en-GB" dirty="0" err="1"/>
              <a:t>gweithio</a:t>
            </a:r>
            <a:r>
              <a:rPr lang="en-GB" dirty="0"/>
              <a:t> </a:t>
            </a:r>
            <a:r>
              <a:rPr lang="en-GB" dirty="0" err="1"/>
              <a:t>allan</a:t>
            </a:r>
            <a:r>
              <a:rPr lang="en-GB" dirty="0"/>
              <a:t> </a:t>
            </a:r>
            <a:r>
              <a:rPr lang="en-GB" dirty="0" err="1"/>
              <a:t>o'r</a:t>
            </a:r>
            <a:r>
              <a:rPr lang="en-GB" dirty="0"/>
              <a:t> </a:t>
            </a:r>
            <a:r>
              <a:rPr lang="en-GB" dirty="0" err="1"/>
              <a:t>orsaf</a:t>
            </a:r>
            <a:r>
              <a:rPr lang="en-GB" dirty="0"/>
              <a:t> tan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1864. </a:t>
            </a:r>
            <a:r>
              <a:rPr lang="en-GB" dirty="0" err="1"/>
              <a:t>Roedd</a:t>
            </a:r>
            <a:r>
              <a:rPr lang="en-GB" dirty="0"/>
              <a:t>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Dolphin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lansio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geffylau</a:t>
            </a:r>
            <a:r>
              <a:rPr lang="en-GB" dirty="0"/>
              <a:t> </a:t>
            </a:r>
            <a:r>
              <a:rPr lang="en-GB" dirty="0" err="1"/>
              <a:t>oedd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tynnu’r</a:t>
            </a:r>
            <a:r>
              <a:rPr lang="en-GB" dirty="0"/>
              <a:t> </a:t>
            </a:r>
            <a:r>
              <a:rPr lang="en-GB" dirty="0" err="1"/>
              <a:t>cwch</a:t>
            </a:r>
            <a:r>
              <a:rPr lang="en-GB" dirty="0"/>
              <a:t> </a:t>
            </a:r>
            <a:r>
              <a:rPr lang="en-GB" dirty="0" err="1"/>
              <a:t>a'r</a:t>
            </a:r>
            <a:r>
              <a:rPr lang="en-GB" dirty="0"/>
              <a:t> </a:t>
            </a:r>
            <a:r>
              <a:rPr lang="en-GB" dirty="0" err="1"/>
              <a:t>criw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ac </a:t>
            </a:r>
            <a:r>
              <a:rPr lang="en-GB" dirty="0" err="1"/>
              <a:t>allan</a:t>
            </a:r>
            <a:r>
              <a:rPr lang="en-GB" dirty="0"/>
              <a:t> </a:t>
            </a:r>
            <a:r>
              <a:rPr lang="en-GB" dirty="0" err="1"/>
              <a:t>o'r</a:t>
            </a:r>
            <a:r>
              <a:rPr lang="en-GB" dirty="0"/>
              <a:t> </a:t>
            </a:r>
            <a:r>
              <a:rPr lang="en-GB" dirty="0" err="1"/>
              <a:t>dŵr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r>
              <a:rPr lang="en-GB" dirty="0"/>
              <a:t> </a:t>
            </a:r>
          </a:p>
          <a:p>
            <a:endParaRPr lang="en-GB" dirty="0"/>
          </a:p>
          <a:p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badau</a:t>
            </a:r>
            <a:r>
              <a:rPr lang="en-GB" dirty="0"/>
              <a:t> </a:t>
            </a:r>
            <a:r>
              <a:rPr lang="en-GB" dirty="0" err="1"/>
              <a:t>achub</a:t>
            </a:r>
            <a:r>
              <a:rPr lang="en-GB" dirty="0"/>
              <a:t> y </a:t>
            </a:r>
            <a:r>
              <a:rPr lang="en-GB" dirty="0" err="1"/>
              <a:t>dyddiau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wahanol</a:t>
            </a:r>
            <a:r>
              <a:rPr lang="en-GB" dirty="0"/>
              <a:t> </a:t>
            </a:r>
            <a:r>
              <a:rPr lang="en-GB" dirty="0" err="1"/>
              <a:t>iawn</a:t>
            </a:r>
            <a:r>
              <a:rPr lang="en-GB" dirty="0"/>
              <a:t>. </a:t>
            </a:r>
          </a:p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95AA9D-B1C5-4E7F-ACB3-6F93ED1B7EDC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8008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err="1"/>
              <a:t>Gofynnwch</a:t>
            </a:r>
            <a:r>
              <a:rPr lang="en-GB" b="1" dirty="0"/>
              <a:t> </a:t>
            </a:r>
            <a:r>
              <a:rPr lang="en-GB" b="1" dirty="0" err="1"/>
              <a:t>i’ch</a:t>
            </a:r>
            <a:r>
              <a:rPr lang="en-GB" b="1" dirty="0"/>
              <a:t> </a:t>
            </a:r>
            <a:r>
              <a:rPr lang="en-GB" b="1" dirty="0" err="1"/>
              <a:t>dosbarth</a:t>
            </a:r>
            <a:r>
              <a:rPr lang="en-GB" b="1" dirty="0"/>
              <a:t> </a:t>
            </a:r>
            <a:r>
              <a:rPr lang="en-GB" b="1" dirty="0" err="1"/>
              <a:t>drafod</a:t>
            </a:r>
            <a:r>
              <a:rPr lang="en-GB" b="1" dirty="0"/>
              <a:t>: ‘Pam a </a:t>
            </a:r>
            <a:r>
              <a:rPr lang="en-GB" b="1" dirty="0" err="1"/>
              <a:t>sut</a:t>
            </a:r>
            <a:r>
              <a:rPr lang="en-GB" b="1" dirty="0"/>
              <a:t> </a:t>
            </a:r>
            <a:r>
              <a:rPr lang="en-GB" b="1" dirty="0" err="1"/>
              <a:t>gallai'r</a:t>
            </a:r>
            <a:r>
              <a:rPr lang="en-GB" b="1" dirty="0"/>
              <a:t> </a:t>
            </a:r>
            <a:r>
              <a:rPr lang="en-GB" b="1" dirty="0" err="1"/>
              <a:t>fyddin</a:t>
            </a:r>
            <a:r>
              <a:rPr lang="en-GB" b="1" dirty="0"/>
              <a:t> </a:t>
            </a:r>
            <a:r>
              <a:rPr lang="en-GB" b="1" dirty="0" err="1"/>
              <a:t>ddefnyddio</a:t>
            </a:r>
            <a:r>
              <a:rPr lang="en-GB" b="1" dirty="0"/>
              <a:t> system </a:t>
            </a:r>
            <a:r>
              <a:rPr lang="en-GB" b="1" dirty="0" err="1"/>
              <a:t>twyni</a:t>
            </a:r>
            <a:r>
              <a:rPr lang="en-GB" b="1" dirty="0"/>
              <a:t> </a:t>
            </a:r>
            <a:r>
              <a:rPr lang="en-GB" b="1" dirty="0" err="1"/>
              <a:t>tywod</a:t>
            </a:r>
            <a:r>
              <a:rPr lang="en-GB" b="1" dirty="0"/>
              <a:t>?’</a:t>
            </a:r>
          </a:p>
          <a:p>
            <a:endParaRPr lang="en-GB" b="1" dirty="0"/>
          </a:p>
          <a:p>
            <a:r>
              <a:rPr lang="en-GB" dirty="0" err="1"/>
              <a:t>Chwaraeodd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i="0" u="none" strike="noStrike" kern="1200" baseline="0" dirty="0" err="1">
                <a:solidFill>
                  <a:schemeClr val="tx1"/>
                </a:solidFill>
              </a:rPr>
              <a:t>Braunton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/>
              <a:t>a </a:t>
            </a:r>
            <a:r>
              <a:rPr lang="en-GB" i="0" u="none" strike="noStrike" kern="1200" baseline="0" dirty="0" err="1">
                <a:solidFill>
                  <a:schemeClr val="tx1"/>
                </a:solidFill>
              </a:rPr>
              <a:t>Woolacombe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/>
              <a:t>ran </a:t>
            </a:r>
            <a:r>
              <a:rPr lang="en-GB" dirty="0" err="1"/>
              <a:t>bwysig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Ail </a:t>
            </a:r>
            <a:r>
              <a:rPr lang="en-GB" dirty="0" err="1"/>
              <a:t>Ryfel</a:t>
            </a:r>
            <a:r>
              <a:rPr lang="en-GB" dirty="0"/>
              <a:t> </a:t>
            </a:r>
            <a:r>
              <a:rPr lang="en-GB" dirty="0" err="1"/>
              <a:t>Byd</a:t>
            </a:r>
            <a:r>
              <a:rPr lang="en-GB" dirty="0"/>
              <a:t> </a:t>
            </a:r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filoedd</a:t>
            </a:r>
            <a:r>
              <a:rPr lang="en-GB" dirty="0"/>
              <a:t> o </a:t>
            </a:r>
            <a:r>
              <a:rPr lang="en-GB" dirty="0" err="1"/>
              <a:t>filwyr</a:t>
            </a:r>
            <a:r>
              <a:rPr lang="en-GB" dirty="0"/>
              <a:t> </a:t>
            </a:r>
            <a:r>
              <a:rPr lang="en-GB" dirty="0" err="1"/>
              <a:t>hyfforddi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i="0" u="none" strike="noStrike" kern="1200" baseline="0" dirty="0" err="1">
                <a:solidFill>
                  <a:schemeClr val="tx1"/>
                </a:solidFill>
              </a:rPr>
              <a:t>Woolacombe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/>
              <a:t>a </a:t>
            </a:r>
            <a:r>
              <a:rPr lang="en-GB" i="0" u="none" strike="noStrike" kern="1200" baseline="0" dirty="0" err="1">
                <a:solidFill>
                  <a:schemeClr val="tx1"/>
                </a:solidFill>
              </a:rPr>
              <a:t>Braunton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 err="1"/>
              <a:t>Roedd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lle</a:t>
            </a:r>
            <a:r>
              <a:rPr lang="en-GB" dirty="0"/>
              <a:t> </a:t>
            </a:r>
            <a:r>
              <a:rPr lang="en-GB" dirty="0" err="1"/>
              <a:t>gwych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ymarfer</a:t>
            </a:r>
            <a:r>
              <a:rPr lang="en-GB" dirty="0"/>
              <a:t> </a:t>
            </a:r>
            <a:r>
              <a:rPr lang="en-GB" dirty="0" err="1"/>
              <a:t>glanio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draethau</a:t>
            </a:r>
            <a:r>
              <a:rPr lang="en-GB" dirty="0"/>
              <a:t> </a:t>
            </a:r>
            <a:r>
              <a:rPr lang="en-GB" dirty="0" err="1"/>
              <a:t>Gogledd</a:t>
            </a:r>
            <a:r>
              <a:rPr lang="en-GB" dirty="0"/>
              <a:t> </a:t>
            </a:r>
            <a:r>
              <a:rPr lang="en-GB" dirty="0" err="1"/>
              <a:t>Ffrainc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oedd</a:t>
            </a:r>
            <a:r>
              <a:rPr lang="en-GB" dirty="0"/>
              <a:t> â </a:t>
            </a:r>
            <a:r>
              <a:rPr lang="en-GB" dirty="0" err="1"/>
              <a:t>thirwedd</a:t>
            </a:r>
            <a:r>
              <a:rPr lang="en-GB" dirty="0"/>
              <a:t> </a:t>
            </a:r>
            <a:r>
              <a:rPr lang="en-GB" dirty="0" err="1"/>
              <a:t>debyg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i="0" u="none" strike="noStrike" kern="1200" baseline="0" dirty="0">
              <a:solidFill>
                <a:schemeClr val="tx1"/>
              </a:solidFill>
              <a:ea typeface="Calibri"/>
              <a:cs typeface="Calibri"/>
            </a:endParaRPr>
          </a:p>
          <a:p>
            <a:endParaRPr lang="en-GB" dirty="0"/>
          </a:p>
          <a:p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mannau</a:t>
            </a:r>
            <a:r>
              <a:rPr lang="en-GB" dirty="0"/>
              <a:t> </a:t>
            </a:r>
            <a:r>
              <a:rPr lang="en-GB" dirty="0" err="1"/>
              <a:t>tywodlyd</a:t>
            </a:r>
            <a:r>
              <a:rPr lang="en-GB" dirty="0"/>
              <a:t> a </a:t>
            </a:r>
            <a:r>
              <a:rPr lang="en-GB" dirty="0" err="1"/>
              <a:t>bryniog</a:t>
            </a:r>
            <a:r>
              <a:rPr lang="en-GB" dirty="0"/>
              <a:t> </a:t>
            </a:r>
            <a:r>
              <a:rPr lang="en-GB" dirty="0" err="1"/>
              <a:t>yma’n</a:t>
            </a:r>
            <a:r>
              <a:rPr lang="en-GB" dirty="0"/>
              <a:t> dal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defnyddio</a:t>
            </a:r>
            <a:r>
              <a:rPr lang="en-GB" dirty="0"/>
              <a:t> </a:t>
            </a:r>
            <a:r>
              <a:rPr lang="en-GB" dirty="0" err="1"/>
              <a:t>heddiw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/>
              <a:t>er </a:t>
            </a:r>
            <a:r>
              <a:rPr lang="en-GB" dirty="0" err="1"/>
              <a:t>enghraifft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mannau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Fyddin</a:t>
            </a:r>
            <a:r>
              <a:rPr lang="en-GB" dirty="0"/>
              <a:t> </a:t>
            </a:r>
            <a:r>
              <a:rPr lang="en-GB" dirty="0" err="1"/>
              <a:t>hyfforddi</a:t>
            </a:r>
            <a:r>
              <a:rPr lang="en-GB" dirty="0"/>
              <a:t> </a:t>
            </a:r>
            <a:r>
              <a:rPr lang="en-GB" dirty="0" err="1"/>
              <a:t>swyddogion</a:t>
            </a:r>
            <a:r>
              <a:rPr lang="en-GB" dirty="0"/>
              <a:t> am </a:t>
            </a:r>
            <a:r>
              <a:rPr lang="en-GB" dirty="0" err="1"/>
              <a:t>sut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yrru</a:t>
            </a:r>
            <a:r>
              <a:rPr lang="en-GB" dirty="0"/>
              <a:t> </a:t>
            </a:r>
            <a:r>
              <a:rPr lang="en-GB" dirty="0" err="1"/>
              <a:t>cerbydau</a:t>
            </a:r>
            <a:r>
              <a:rPr lang="en-GB" dirty="0"/>
              <a:t> </a:t>
            </a:r>
            <a:r>
              <a:rPr lang="en-GB" dirty="0" err="1"/>
              <a:t>milwrol</a:t>
            </a:r>
            <a:r>
              <a:rPr lang="en-GB" dirty="0"/>
              <a:t> </a:t>
            </a:r>
            <a:r>
              <a:rPr lang="en-GB" dirty="0" err="1"/>
              <a:t>oddi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ffordd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dirty="0">
              <a:ea typeface="Calibri"/>
              <a:cs typeface="Calibri"/>
            </a:endParaRPr>
          </a:p>
          <a:p>
            <a:endParaRPr lang="en-GB" dirty="0"/>
          </a:p>
          <a:p>
            <a:r>
              <a:rPr lang="en-GB" dirty="0"/>
              <a:t> </a:t>
            </a:r>
            <a:r>
              <a:rPr lang="en-GB" dirty="0" err="1"/>
              <a:t>Mae'r</a:t>
            </a:r>
            <a:r>
              <a:rPr lang="en-GB" dirty="0"/>
              <a:t> </a:t>
            </a:r>
            <a:r>
              <a:rPr lang="en-GB" dirty="0" err="1"/>
              <a:t>fyddin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dal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hyfforddi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Dwyni</a:t>
            </a:r>
            <a:r>
              <a:rPr lang="en-GB" dirty="0"/>
              <a:t> </a:t>
            </a:r>
            <a:r>
              <a:rPr lang="en-GB" i="0" u="none" strike="noStrike" kern="1200" baseline="0" dirty="0" err="1">
                <a:solidFill>
                  <a:schemeClr val="tx1"/>
                </a:solidFill>
              </a:rPr>
              <a:t>Braunton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 err="1"/>
              <a:t>heddiw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.</a:t>
            </a:r>
            <a:r>
              <a:rPr lang="en-GB" dirty="0"/>
              <a:t> </a:t>
            </a:r>
            <a:endParaRPr lang="en-GB">
              <a:ea typeface="Calibri"/>
              <a:cs typeface="Calibri"/>
            </a:endParaRPr>
          </a:p>
          <a:p>
            <a:endParaRPr lang="en-GB" b="1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95AA9D-B1C5-4E7F-ACB3-6F93ED1B7EDC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1497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/>
              <a:t>Nawr mae twyni tywod yn llefydd hyfryd i bobl fyw</a:t>
            </a:r>
            <a:r>
              <a:rPr lang="en-GB" b="0" i="0" u="none" strike="noStrike" kern="1200" baseline="0">
                <a:solidFill>
                  <a:schemeClr val="tx1"/>
                </a:solidFill>
              </a:rPr>
              <a:t>, </a:t>
            </a:r>
            <a:r>
              <a:rPr lang="en-GB"/>
              <a:t>gweithio a mwynhau</a:t>
            </a:r>
            <a:r>
              <a:rPr lang="en-GB" b="0" i="0" u="none" strike="noStrike" kern="1200" baseline="0">
                <a:solidFill>
                  <a:schemeClr val="tx1"/>
                </a:solidFill>
              </a:rPr>
              <a:t>. </a:t>
            </a:r>
            <a:r>
              <a:rPr lang="en-GB"/>
              <a:t>Gallwch fynd i feicio</a:t>
            </a:r>
            <a:r>
              <a:rPr lang="en-GB" b="0" i="0" u="none" strike="noStrike" kern="1200" baseline="0">
                <a:solidFill>
                  <a:schemeClr val="tx1"/>
                </a:solidFill>
              </a:rPr>
              <a:t>, </a:t>
            </a:r>
            <a:r>
              <a:rPr lang="en-GB"/>
              <a:t>cerdded</a:t>
            </a:r>
            <a:r>
              <a:rPr lang="en-GB" b="0" i="0" u="none" strike="noStrike" kern="1200" baseline="0">
                <a:solidFill>
                  <a:schemeClr val="tx1"/>
                </a:solidFill>
              </a:rPr>
              <a:t>, </a:t>
            </a:r>
            <a:r>
              <a:rPr lang="en-GB"/>
              <a:t>chwilota mewn pyllau</a:t>
            </a:r>
            <a:r>
              <a:rPr lang="en-GB" b="0" i="0" u="none" strike="noStrike" kern="1200" baseline="0">
                <a:solidFill>
                  <a:schemeClr val="tx1"/>
                </a:solidFill>
              </a:rPr>
              <a:t>, </a:t>
            </a:r>
            <a:r>
              <a:rPr lang="en-GB"/>
              <a:t>adnabod bywyd gwyllt a mwynhau eiliadau o feddwlgarwch</a:t>
            </a:r>
            <a:r>
              <a:rPr lang="en-GB" b="0" i="0" u="none" strike="noStrike" kern="1200" baseline="0">
                <a:solidFill>
                  <a:schemeClr val="tx1"/>
                </a:solidFill>
              </a:rPr>
              <a:t>.</a:t>
            </a:r>
            <a:r>
              <a:rPr lang="en-GB"/>
              <a:t> </a:t>
            </a:r>
            <a:endParaRPr lang="en-GB" b="0" i="0" u="none" strike="noStrike" kern="1200" baseline="0">
              <a:solidFill>
                <a:schemeClr val="tx1"/>
              </a:solidFill>
              <a:ea typeface="+mn-ea"/>
              <a:cs typeface="+mn-cs"/>
            </a:endParaRPr>
          </a:p>
          <a:p>
            <a:endParaRPr lang="en-GB" dirty="0"/>
          </a:p>
          <a:p>
            <a:r>
              <a:rPr lang="en-GB"/>
              <a:t>Cofiwch</a:t>
            </a:r>
            <a:r>
              <a:rPr lang="en-GB" dirty="0"/>
              <a:t> </a:t>
            </a:r>
            <a:r>
              <a:rPr lang="en-GB" dirty="0" err="1"/>
              <a:t>adael</a:t>
            </a:r>
            <a:r>
              <a:rPr lang="en-GB" dirty="0"/>
              <a:t> dim </a:t>
            </a:r>
            <a:r>
              <a:rPr lang="en-GB" dirty="0" err="1"/>
              <a:t>olion</a:t>
            </a:r>
            <a:r>
              <a:rPr lang="en-GB" dirty="0"/>
              <a:t>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– </a:t>
            </a:r>
            <a:r>
              <a:rPr lang="en-GB" dirty="0" err="1"/>
              <a:t>codwch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sbwriel</a:t>
            </a:r>
            <a:r>
              <a:rPr lang="en-GB" dirty="0"/>
              <a:t> a </a:t>
            </a:r>
            <a:r>
              <a:rPr lang="en-GB" dirty="0" err="1"/>
              <a:t>baw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ci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–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gadw’r</a:t>
            </a:r>
            <a:r>
              <a:rPr lang="en-GB" dirty="0"/>
              <a:t> </a:t>
            </a:r>
            <a:r>
              <a:rPr lang="en-GB" dirty="0" err="1"/>
              <a:t>tirweddau</a:t>
            </a:r>
            <a:r>
              <a:rPr lang="en-GB" dirty="0"/>
              <a:t> </a:t>
            </a:r>
            <a:r>
              <a:rPr lang="en-GB" dirty="0" err="1"/>
              <a:t>arbennig</a:t>
            </a:r>
            <a:r>
              <a:rPr lang="en-GB" dirty="0"/>
              <a:t> </a:t>
            </a:r>
            <a:r>
              <a:rPr lang="en-GB" dirty="0" err="1"/>
              <a:t>yma’n</a:t>
            </a:r>
            <a:r>
              <a:rPr lang="en-GB" dirty="0"/>
              <a:t> </a:t>
            </a:r>
            <a:r>
              <a:rPr lang="en-GB" dirty="0" err="1"/>
              <a:t>llesol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fywyd</a:t>
            </a:r>
            <a:r>
              <a:rPr lang="en-GB" dirty="0"/>
              <a:t> </a:t>
            </a:r>
            <a:r>
              <a:rPr lang="en-GB" dirty="0" err="1"/>
              <a:t>gwyllt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dirty="0"/>
          </a:p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95AA9D-B1C5-4E7F-ACB3-6F93ED1B7EDC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9656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dirty="0"/>
              <a:t>Mae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Cymru a </a:t>
            </a:r>
            <a:r>
              <a:rPr lang="en-GB" dirty="0" err="1"/>
              <a:t>Lloegr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cynnal</a:t>
            </a:r>
            <a:r>
              <a:rPr lang="en-GB" dirty="0"/>
              <a:t> </a:t>
            </a:r>
            <a:r>
              <a:rPr lang="en-GB" dirty="0" err="1"/>
              <a:t>amrywiaeth</a:t>
            </a:r>
            <a:r>
              <a:rPr lang="en-GB" dirty="0"/>
              <a:t> </a:t>
            </a:r>
            <a:r>
              <a:rPr lang="en-GB" dirty="0" err="1"/>
              <a:t>enfawr</a:t>
            </a:r>
            <a:r>
              <a:rPr lang="en-GB" dirty="0"/>
              <a:t> o </a:t>
            </a:r>
            <a:r>
              <a:rPr lang="en-GB" dirty="0" err="1"/>
              <a:t>fflora</a:t>
            </a:r>
            <a:r>
              <a:rPr lang="en-GB" dirty="0"/>
              <a:t>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a </a:t>
            </a:r>
            <a:r>
              <a:rPr lang="en-GB" dirty="0" err="1"/>
              <a:t>ffawna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/>
              <a:t>ac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llawer</a:t>
            </a:r>
            <a:r>
              <a:rPr lang="en-GB" dirty="0"/>
              <a:t> o </a:t>
            </a:r>
            <a:r>
              <a:rPr lang="en-GB" dirty="0" err="1"/>
              <a:t>dwyni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gwarchod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0" i="0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dirty="0"/>
          </a:p>
          <a:p>
            <a:r>
              <a:rPr lang="en-GB" dirty="0"/>
              <a:t>Yng </a:t>
            </a:r>
            <a:r>
              <a:rPr lang="en-GB" dirty="0" err="1"/>
              <a:t>Ngogledd</a:t>
            </a:r>
            <a:r>
              <a:rPr lang="en-GB" dirty="0"/>
              <a:t> </a:t>
            </a:r>
            <a:r>
              <a:rPr lang="en-GB" dirty="0" err="1"/>
              <a:t>Dyfnaint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defnyddir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Braunton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ffermio</a:t>
            </a:r>
            <a:r>
              <a:rPr lang="en-GB" dirty="0"/>
              <a:t> </a:t>
            </a:r>
            <a:r>
              <a:rPr lang="en-GB" dirty="0" err="1"/>
              <a:t>gwartheg</a:t>
            </a:r>
            <a:r>
              <a:rPr lang="en-GB" dirty="0"/>
              <a:t> a </a:t>
            </a:r>
            <a:r>
              <a:rPr lang="en-GB" dirty="0" err="1"/>
              <a:t>defaid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/>
              <a:t>A </a:t>
            </a:r>
            <a:r>
              <a:rPr lang="en-GB" dirty="0" err="1"/>
              <a:t>gyda</a:t>
            </a:r>
            <a:r>
              <a:rPr lang="en-GB" dirty="0"/>
              <a:t> </a:t>
            </a:r>
            <a:r>
              <a:rPr lang="en-GB" dirty="0" err="1"/>
              <a:t>golygfeydd</a:t>
            </a:r>
            <a:r>
              <a:rPr lang="en-GB" dirty="0"/>
              <a:t> </a:t>
            </a:r>
            <a:r>
              <a:rPr lang="en-GB" dirty="0" err="1"/>
              <a:t>hardd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/>
              <a:t>a </a:t>
            </a:r>
            <a:r>
              <a:rPr lang="en-GB" dirty="0" err="1"/>
              <a:t>bywyd</a:t>
            </a:r>
            <a:r>
              <a:rPr lang="en-GB" dirty="0"/>
              <a:t> </a:t>
            </a:r>
            <a:r>
              <a:rPr lang="en-GB" dirty="0" err="1"/>
              <a:t>gwyllt</a:t>
            </a:r>
            <a:r>
              <a:rPr lang="en-GB" dirty="0"/>
              <a:t> a </a:t>
            </a:r>
            <a:r>
              <a:rPr lang="en-GB" dirty="0" err="1"/>
              <a:t>hanes</a:t>
            </a:r>
            <a:r>
              <a:rPr lang="en-GB" dirty="0"/>
              <a:t> </a:t>
            </a:r>
            <a:r>
              <a:rPr lang="en-GB" dirty="0" err="1"/>
              <a:t>lleol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mae</a:t>
            </a:r>
            <a:r>
              <a:rPr lang="en-GB" dirty="0"/>
              <a:t> trefi </a:t>
            </a:r>
            <a:r>
              <a:rPr lang="en-GB" dirty="0" err="1"/>
              <a:t>lleol</a:t>
            </a:r>
            <a:r>
              <a:rPr lang="en-GB" dirty="0"/>
              <a:t>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Croyde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 a </a:t>
            </a:r>
            <a:r>
              <a:rPr lang="en-GB" dirty="0" err="1"/>
              <a:t>Woolacombe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gyrchfan</a:t>
            </a:r>
            <a:r>
              <a:rPr lang="en-GB" dirty="0"/>
              <a:t> </a:t>
            </a:r>
            <a:r>
              <a:rPr lang="en-GB" dirty="0" err="1"/>
              <a:t>boblogaidd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dwristiaid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0" i="0" u="none" strike="noStrike" kern="1200" baseline="0">
              <a:solidFill>
                <a:schemeClr val="tx1"/>
              </a:solidFill>
              <a:cs typeface="Calibri"/>
            </a:endParaRPr>
          </a:p>
          <a:p>
            <a:endParaRPr lang="en-GB" dirty="0"/>
          </a:p>
          <a:p>
            <a:r>
              <a:rPr lang="en-GB" dirty="0"/>
              <a:t>Mae </a:t>
            </a:r>
            <a:r>
              <a:rPr lang="en-GB" dirty="0" err="1"/>
              <a:t>cadwraeth</a:t>
            </a:r>
            <a:r>
              <a:rPr lang="en-GB" dirty="0"/>
              <a:t> </a:t>
            </a:r>
            <a:r>
              <a:rPr lang="en-GB" dirty="0" err="1"/>
              <a:t>hefyd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weithgaredd</a:t>
            </a:r>
            <a:r>
              <a:rPr lang="en-GB" dirty="0"/>
              <a:t> </a:t>
            </a:r>
            <a:r>
              <a:rPr lang="en-GB" dirty="0" err="1"/>
              <a:t>allweddol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/>
              <a:t>ac </a:t>
            </a:r>
            <a:r>
              <a:rPr lang="en-GB" dirty="0" err="1"/>
              <a:t>mae'n</a:t>
            </a:r>
            <a:r>
              <a:rPr lang="en-GB" dirty="0"/>
              <a:t> </a:t>
            </a:r>
            <a:r>
              <a:rPr lang="en-GB" dirty="0" err="1"/>
              <a:t>digwydd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gannoedd</a:t>
            </a:r>
            <a:r>
              <a:rPr lang="en-GB" dirty="0"/>
              <a:t> o </a:t>
            </a:r>
            <a:r>
              <a:rPr lang="en-GB" dirty="0" err="1"/>
              <a:t>hectarau</a:t>
            </a:r>
            <a:r>
              <a:rPr lang="en-GB" dirty="0"/>
              <a:t> o </a:t>
            </a:r>
            <a:r>
              <a:rPr lang="en-GB" dirty="0" err="1"/>
              <a:t>Warchodfeydd</a:t>
            </a:r>
            <a:r>
              <a:rPr lang="en-GB" dirty="0"/>
              <a:t> </a:t>
            </a:r>
            <a:r>
              <a:rPr lang="en-GB" dirty="0" err="1"/>
              <a:t>Natur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gadw'r</a:t>
            </a:r>
            <a:r>
              <a:rPr lang="en-GB" dirty="0"/>
              <a:t> </a:t>
            </a:r>
            <a:r>
              <a:rPr lang="en-GB" dirty="0" err="1"/>
              <a:t>tirweddau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cyflwr</a:t>
            </a:r>
            <a:r>
              <a:rPr lang="en-GB" dirty="0"/>
              <a:t> da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bywyd</a:t>
            </a:r>
            <a:r>
              <a:rPr lang="en-GB" dirty="0"/>
              <a:t> </a:t>
            </a:r>
            <a:r>
              <a:rPr lang="en-GB" dirty="0" err="1"/>
              <a:t>gwyllt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dirty="0">
              <a:cs typeface="Calibri"/>
            </a:endParaRP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cs typeface="Calibri"/>
            </a:endParaRP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95AA9D-B1C5-4E7F-ACB3-6F93ED1B7ED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886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dirty="0"/>
              <a:t>Heddiw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Gogledd</a:t>
            </a:r>
            <a:r>
              <a:rPr lang="en-GB" dirty="0"/>
              <a:t> </a:t>
            </a:r>
            <a:r>
              <a:rPr lang="en-GB" dirty="0" err="1"/>
              <a:t>Dyfnaint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cydnabod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llefydd</a:t>
            </a:r>
            <a:r>
              <a:rPr lang="en-GB" dirty="0"/>
              <a:t> </a:t>
            </a:r>
            <a:r>
              <a:rPr lang="en-GB" dirty="0" err="1"/>
              <a:t>hynod</a:t>
            </a:r>
            <a:r>
              <a:rPr lang="en-GB" dirty="0"/>
              <a:t> </a:t>
            </a:r>
            <a:r>
              <a:rPr lang="en-GB" dirty="0" err="1"/>
              <a:t>werthfawr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fywyd</a:t>
            </a:r>
            <a:r>
              <a:rPr lang="en-GB" dirty="0"/>
              <a:t> </a:t>
            </a:r>
            <a:r>
              <a:rPr lang="en-GB" dirty="0" err="1"/>
              <a:t>gwyllt</a:t>
            </a:r>
            <a:r>
              <a:rPr lang="en-GB" dirty="0"/>
              <a:t> a </a:t>
            </a:r>
            <a:r>
              <a:rPr lang="en-GB" dirty="0" err="1"/>
              <a:t>phobl</a:t>
            </a:r>
            <a:r>
              <a:rPr lang="en-GB" dirty="0"/>
              <a:t> ac </a:t>
            </a:r>
            <a:r>
              <a:rPr lang="en-GB" dirty="0" err="1"/>
              <a:t>maent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rhan</a:t>
            </a:r>
            <a:r>
              <a:rPr lang="en-GB" dirty="0"/>
              <a:t> o </a:t>
            </a:r>
            <a:r>
              <a:rPr lang="en-GB" dirty="0" err="1"/>
              <a:t>brosiect</a:t>
            </a:r>
            <a:r>
              <a:rPr lang="en-GB" dirty="0"/>
              <a:t> </a:t>
            </a:r>
            <a:r>
              <a:rPr lang="en-GB" dirty="0" err="1"/>
              <a:t>cyffrous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helpu</a:t>
            </a:r>
            <a:r>
              <a:rPr lang="en-GB" dirty="0"/>
              <a:t> </a:t>
            </a:r>
            <a:r>
              <a:rPr lang="en-GB" dirty="0" err="1"/>
              <a:t>i’w</a:t>
            </a:r>
            <a:r>
              <a:rPr lang="en-GB" dirty="0"/>
              <a:t> </a:t>
            </a:r>
            <a:r>
              <a:rPr lang="en-GB" dirty="0" err="1"/>
              <a:t>hadfer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95AA9D-B1C5-4E7F-ACB3-6F93ED1B7ED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4014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95AA9D-B1C5-4E7F-ACB3-6F93ED1B7ED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8918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Gallwch</a:t>
            </a:r>
            <a:r>
              <a:rPr lang="en-GB" dirty="0"/>
              <a:t> weld </a:t>
            </a:r>
            <a:r>
              <a:rPr lang="en-GB" dirty="0" err="1"/>
              <a:t>ar</a:t>
            </a:r>
            <a:r>
              <a:rPr lang="en-GB" dirty="0"/>
              <a:t> y map pa mor </a:t>
            </a:r>
            <a:r>
              <a:rPr lang="en-GB" dirty="0" err="1"/>
              <a:t>fawr</a:t>
            </a:r>
            <a:r>
              <a:rPr lang="en-GB" dirty="0"/>
              <a:t> </a:t>
            </a:r>
            <a:r>
              <a:rPr lang="en-GB" dirty="0" err="1"/>
              <a:t>yw'r</a:t>
            </a:r>
            <a:r>
              <a:rPr lang="en-GB" dirty="0"/>
              <a:t> </a:t>
            </a:r>
            <a:r>
              <a:rPr lang="en-GB" dirty="0" err="1"/>
              <a:t>ardaloedd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dirty="0"/>
              <a:t> o </a:t>
            </a:r>
            <a:r>
              <a:rPr lang="en-GB" dirty="0" err="1"/>
              <a:t>dwyni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. Eu </a:t>
            </a:r>
            <a:r>
              <a:rPr lang="en-GB" dirty="0" err="1"/>
              <a:t>maint</a:t>
            </a:r>
            <a:r>
              <a:rPr lang="en-GB" dirty="0"/>
              <a:t> </a:t>
            </a:r>
            <a:r>
              <a:rPr lang="en-GB" dirty="0" err="1"/>
              <a:t>yw</a:t>
            </a:r>
            <a:r>
              <a:rPr lang="en-GB" dirty="0"/>
              <a:t> un </a:t>
            </a:r>
            <a:r>
              <a:rPr lang="en-GB" dirty="0" err="1"/>
              <a:t>o’r</a:t>
            </a:r>
            <a:r>
              <a:rPr lang="en-GB" dirty="0"/>
              <a:t> </a:t>
            </a:r>
            <a:r>
              <a:rPr lang="en-GB" dirty="0" err="1"/>
              <a:t>rhesymau</a:t>
            </a:r>
            <a:r>
              <a:rPr lang="en-GB" dirty="0"/>
              <a:t> pam </a:t>
            </a:r>
            <a:r>
              <a:rPr lang="en-GB" dirty="0" err="1"/>
              <a:t>eu</a:t>
            </a:r>
            <a:r>
              <a:rPr lang="en-GB" dirty="0"/>
              <a:t> bod mor </a:t>
            </a:r>
            <a:r>
              <a:rPr lang="en-GB" dirty="0" err="1"/>
              <a:t>bwysig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fywyd</a:t>
            </a:r>
            <a:r>
              <a:rPr lang="en-GB" dirty="0"/>
              <a:t> </a:t>
            </a:r>
            <a:r>
              <a:rPr lang="en-GB" dirty="0" err="1"/>
              <a:t>gwyllt</a:t>
            </a:r>
            <a:r>
              <a:rPr lang="en-GB" dirty="0"/>
              <a:t>,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bod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creu</a:t>
            </a:r>
            <a:r>
              <a:rPr lang="en-GB" dirty="0"/>
              <a:t> </a:t>
            </a:r>
            <a:r>
              <a:rPr lang="en-GB" dirty="0" err="1"/>
              <a:t>gofod</a:t>
            </a:r>
            <a:r>
              <a:rPr lang="en-GB" dirty="0"/>
              <a:t> </a:t>
            </a:r>
            <a:r>
              <a:rPr lang="en-GB" dirty="0" err="1"/>
              <a:t>mawr</a:t>
            </a:r>
            <a:r>
              <a:rPr lang="en-GB" dirty="0"/>
              <a:t> </a:t>
            </a:r>
            <a:r>
              <a:rPr lang="en-GB" dirty="0" err="1"/>
              <a:t>iddynt</a:t>
            </a:r>
            <a:r>
              <a:rPr lang="en-GB" dirty="0"/>
              <a:t> </a:t>
            </a:r>
            <a:r>
              <a:rPr lang="en-GB" dirty="0" err="1"/>
              <a:t>fyw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95AA9D-B1C5-4E7F-ACB3-6F93ED1B7ED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7499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Gallwch</a:t>
            </a:r>
            <a:r>
              <a:rPr lang="en-GB" dirty="0"/>
              <a:t> weld </a:t>
            </a:r>
            <a:r>
              <a:rPr lang="en-GB" dirty="0" err="1"/>
              <a:t>o’r</a:t>
            </a:r>
            <a:r>
              <a:rPr lang="en-GB" dirty="0"/>
              <a:t> </a:t>
            </a:r>
            <a:r>
              <a:rPr lang="en-GB" dirty="0" err="1"/>
              <a:t>lluniau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dirty="0"/>
              <a:t> </a:t>
            </a:r>
            <a:r>
              <a:rPr lang="en-GB" dirty="0" err="1"/>
              <a:t>nad</a:t>
            </a:r>
            <a:r>
              <a:rPr lang="en-GB" dirty="0"/>
              <a:t> </a:t>
            </a:r>
            <a:r>
              <a:rPr lang="en-GB" dirty="0" err="1"/>
              <a:t>oes</a:t>
            </a:r>
            <a:r>
              <a:rPr lang="en-GB" dirty="0"/>
              <a:t> </a:t>
            </a:r>
            <a:r>
              <a:rPr lang="en-GB" dirty="0" err="1"/>
              <a:t>llawer</a:t>
            </a:r>
            <a:r>
              <a:rPr lang="en-GB" dirty="0"/>
              <a:t> o </a:t>
            </a:r>
            <a:r>
              <a:rPr lang="en-GB" dirty="0" err="1"/>
              <a:t>dywod</a:t>
            </a:r>
            <a:r>
              <a:rPr lang="en-GB" dirty="0"/>
              <a:t> </a:t>
            </a:r>
            <a:r>
              <a:rPr lang="en-GB" dirty="0" err="1"/>
              <a:t>noeth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systemau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dirty="0"/>
              <a:t>. Maen </a:t>
            </a:r>
            <a:r>
              <a:rPr lang="en-GB" dirty="0" err="1"/>
              <a:t>nhw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gordyfu</a:t>
            </a:r>
            <a:r>
              <a:rPr lang="en-GB" dirty="0"/>
              <a:t> </a:t>
            </a:r>
            <a:r>
              <a:rPr lang="en-GB" dirty="0" err="1"/>
              <a:t>gyda</a:t>
            </a:r>
            <a:r>
              <a:rPr lang="en-GB" dirty="0"/>
              <a:t> </a:t>
            </a:r>
            <a:r>
              <a:rPr lang="en-GB" dirty="0" err="1"/>
              <a:t>llystyfiant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gynnwys</a:t>
            </a:r>
            <a:r>
              <a:rPr lang="en-GB" dirty="0"/>
              <a:t> </a:t>
            </a:r>
            <a:r>
              <a:rPr lang="en-GB" dirty="0" err="1"/>
              <a:t>glaswelltau</a:t>
            </a:r>
            <a:r>
              <a:rPr lang="en-GB" dirty="0"/>
              <a:t> a </a:t>
            </a:r>
            <a:r>
              <a:rPr lang="en-GB" dirty="0" err="1"/>
              <a:t>phrysgwydd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/>
              <a:t>Er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gynnal</a:t>
            </a:r>
            <a:r>
              <a:rPr lang="en-GB" dirty="0"/>
              <a:t> </a:t>
            </a:r>
            <a:r>
              <a:rPr lang="en-GB" dirty="0" err="1"/>
              <a:t>llawer</a:t>
            </a:r>
            <a:r>
              <a:rPr lang="en-GB" dirty="0"/>
              <a:t> o </a:t>
            </a:r>
            <a:r>
              <a:rPr lang="en-GB" dirty="0" err="1"/>
              <a:t>fywyd</a:t>
            </a:r>
            <a:r>
              <a:rPr lang="en-GB" dirty="0"/>
              <a:t> </a:t>
            </a:r>
            <a:r>
              <a:rPr lang="en-GB" dirty="0" err="1"/>
              <a:t>gwyllt</a:t>
            </a:r>
            <a:r>
              <a:rPr lang="en-GB" dirty="0"/>
              <a:t> </a:t>
            </a:r>
            <a:r>
              <a:rPr lang="en-GB" dirty="0" err="1"/>
              <a:t>arbenigol</a:t>
            </a:r>
            <a:r>
              <a:rPr lang="en-GB" dirty="0"/>
              <a:t>,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mwy</a:t>
            </a:r>
            <a:r>
              <a:rPr lang="en-GB" dirty="0"/>
              <a:t> o </a:t>
            </a:r>
            <a:r>
              <a:rPr lang="en-GB" dirty="0" err="1"/>
              <a:t>ardaloedd</a:t>
            </a:r>
            <a:r>
              <a:rPr lang="en-GB" dirty="0"/>
              <a:t> o </a:t>
            </a:r>
            <a:r>
              <a:rPr lang="en-GB" dirty="0" err="1"/>
              <a:t>dywod</a:t>
            </a:r>
            <a:r>
              <a:rPr lang="en-GB" dirty="0"/>
              <a:t> </a:t>
            </a:r>
            <a:r>
              <a:rPr lang="en-GB" dirty="0" err="1"/>
              <a:t>noeth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y </a:t>
            </a:r>
            <a:r>
              <a:rPr lang="en-GB" dirty="0" err="1"/>
              <a:t>rhai</a:t>
            </a:r>
            <a:r>
              <a:rPr lang="en-GB" dirty="0"/>
              <a:t> y </a:t>
            </a:r>
            <a:r>
              <a:rPr lang="en-GB" dirty="0" err="1"/>
              <a:t>gallwch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gweld</a:t>
            </a:r>
            <a:r>
              <a:rPr lang="en-GB" dirty="0"/>
              <a:t>.</a:t>
            </a:r>
            <a:endParaRPr lang="en-GB" dirty="0">
              <a:cs typeface="Calibri"/>
            </a:endParaRPr>
          </a:p>
          <a:p>
            <a:endParaRPr lang="en-GB" dirty="0"/>
          </a:p>
          <a:p>
            <a:r>
              <a:rPr lang="en-GB" dirty="0"/>
              <a:t>Mae </a:t>
            </a:r>
            <a:r>
              <a:rPr lang="en-GB" dirty="0" err="1"/>
              <a:t>grwpiau</a:t>
            </a:r>
            <a:r>
              <a:rPr lang="en-GB" dirty="0"/>
              <a:t> </a:t>
            </a:r>
            <a:r>
              <a:rPr lang="en-GB" dirty="0" err="1"/>
              <a:t>cadwraeth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mannau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gweithio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greu</a:t>
            </a:r>
            <a:r>
              <a:rPr lang="en-GB" dirty="0"/>
              <a:t> </a:t>
            </a:r>
            <a:r>
              <a:rPr lang="en-GB" dirty="0" err="1"/>
              <a:t>mwy</a:t>
            </a:r>
            <a:r>
              <a:rPr lang="en-GB" dirty="0"/>
              <a:t> o </a:t>
            </a:r>
            <a:r>
              <a:rPr lang="en-GB" dirty="0" err="1"/>
              <a:t>ardaloedd</a:t>
            </a:r>
            <a:r>
              <a:rPr lang="en-GB" dirty="0"/>
              <a:t> o </a:t>
            </a:r>
            <a:r>
              <a:rPr lang="en-GB" dirty="0" err="1"/>
              <a:t>dywod</a:t>
            </a:r>
            <a:r>
              <a:rPr lang="en-GB" dirty="0"/>
              <a:t> </a:t>
            </a:r>
            <a:r>
              <a:rPr lang="en-GB" dirty="0" err="1"/>
              <a:t>noeth</a:t>
            </a:r>
            <a:r>
              <a:rPr lang="en-GB" dirty="0"/>
              <a:t>.</a:t>
            </a:r>
          </a:p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95AA9D-B1C5-4E7F-ACB3-6F93ED1B7ED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557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dirty="0" err="1"/>
              <a:t>Gelwir</a:t>
            </a:r>
            <a:r>
              <a:rPr lang="en-GB" dirty="0"/>
              <a:t> y broses </a:t>
            </a:r>
            <a:r>
              <a:rPr lang="en-GB" dirty="0" err="1"/>
              <a:t>byd</a:t>
            </a:r>
            <a:r>
              <a:rPr lang="en-GB" dirty="0"/>
              <a:t> </a:t>
            </a:r>
            <a:r>
              <a:rPr lang="en-GB" dirty="0" err="1"/>
              <a:t>natur</a:t>
            </a:r>
            <a:r>
              <a:rPr lang="en-GB" dirty="0"/>
              <a:t> o </a:t>
            </a:r>
            <a:r>
              <a:rPr lang="en-GB" dirty="0" err="1"/>
              <a:t>adeiladu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olyniaeth</a:t>
            </a:r>
            <a:r>
              <a:rPr lang="en-GB" b="0" i="0" kern="1200" dirty="0">
                <a:solidFill>
                  <a:schemeClr val="tx1"/>
                </a:solidFill>
                <a:effectLst/>
              </a:rPr>
              <a:t>.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tonnau’n</a:t>
            </a:r>
            <a:r>
              <a:rPr lang="en-GB" dirty="0"/>
              <a:t> </a:t>
            </a:r>
            <a:r>
              <a:rPr lang="en-GB" dirty="0" err="1"/>
              <a:t>gwthio’r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fyny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traeth</a:t>
            </a:r>
            <a:r>
              <a:rPr lang="en-GB" b="0" i="0" kern="1200" dirty="0">
                <a:solidFill>
                  <a:schemeClr val="tx1"/>
                </a:solidFill>
                <a:effectLst/>
              </a:rPr>
              <a:t>, </a:t>
            </a:r>
            <a:r>
              <a:rPr lang="en-GB" dirty="0" err="1"/>
              <a:t>wedyn</a:t>
            </a:r>
            <a:r>
              <a:rPr lang="en-GB" dirty="0"/>
              <a:t>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symud</a:t>
            </a:r>
            <a:r>
              <a:rPr lang="en-GB" dirty="0"/>
              <a:t> o </a:t>
            </a:r>
            <a:r>
              <a:rPr lang="en-GB" dirty="0" err="1"/>
              <a:t>gwmpas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arfordir</a:t>
            </a:r>
            <a:r>
              <a:rPr lang="en-GB" dirty="0"/>
              <a:t> ac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ffurfio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pan </a:t>
            </a:r>
            <a:r>
              <a:rPr lang="en-GB" dirty="0" err="1"/>
              <a:t>gaiff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godi</a:t>
            </a:r>
            <a:r>
              <a:rPr lang="en-GB" dirty="0"/>
              <a:t> neu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wthio</a:t>
            </a:r>
            <a:r>
              <a:rPr lang="en-GB" dirty="0"/>
              <a:t> o </a:t>
            </a:r>
            <a:r>
              <a:rPr lang="en-GB" dirty="0" err="1"/>
              <a:t>gwmpas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y </a:t>
            </a:r>
            <a:r>
              <a:rPr lang="en-GB" dirty="0" err="1"/>
              <a:t>gwynt</a:t>
            </a:r>
            <a:r>
              <a:rPr lang="en-GB" b="0" i="0" kern="1200" dirty="0">
                <a:solidFill>
                  <a:schemeClr val="tx1"/>
                </a:solidFill>
                <a:effectLst/>
              </a:rPr>
              <a:t>.</a:t>
            </a:r>
            <a:endParaRPr lang="en-GB" b="0" i="0" kern="1200" dirty="0">
              <a:solidFill>
                <a:schemeClr val="tx1"/>
              </a:solidFill>
              <a:effectLst/>
              <a:cs typeface="Calibri"/>
            </a:endParaRPr>
          </a:p>
          <a:p>
            <a:endParaRPr lang="en-GB" dirty="0"/>
          </a:p>
          <a:p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oes</a:t>
            </a:r>
            <a:r>
              <a:rPr lang="en-GB" dirty="0"/>
              <a:t> </a:t>
            </a:r>
            <a:r>
              <a:rPr lang="en-GB" dirty="0" err="1"/>
              <a:t>unrhyw</a:t>
            </a:r>
            <a:r>
              <a:rPr lang="en-GB" dirty="0"/>
              <a:t> </a:t>
            </a:r>
            <a:r>
              <a:rPr lang="en-GB" dirty="0" err="1"/>
              <a:t>rwystrau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arfordir</a:t>
            </a:r>
            <a:r>
              <a:rPr lang="en-GB" b="0" i="0" kern="1200" dirty="0">
                <a:solidFill>
                  <a:schemeClr val="tx1"/>
                </a:solidFill>
                <a:effectLst/>
              </a:rPr>
              <a:t>, </a:t>
            </a:r>
            <a:r>
              <a:rPr lang="en-GB" dirty="0" err="1"/>
              <a:t>bydd</a:t>
            </a:r>
            <a:r>
              <a:rPr lang="en-GB" dirty="0"/>
              <a:t> y </a:t>
            </a:r>
            <a:r>
              <a:rPr lang="en-GB" dirty="0" err="1"/>
              <a:t>gronynnau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mwy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gollwng</a:t>
            </a:r>
            <a:r>
              <a:rPr lang="en-GB" dirty="0"/>
              <a:t> </a:t>
            </a:r>
            <a:r>
              <a:rPr lang="en-GB" dirty="0" err="1"/>
              <a:t>o'u</a:t>
            </a:r>
            <a:r>
              <a:rPr lang="en-GB" dirty="0"/>
              <a:t> </a:t>
            </a:r>
            <a:r>
              <a:rPr lang="en-GB" dirty="0" err="1"/>
              <a:t>blaen</a:t>
            </a:r>
            <a:r>
              <a:rPr lang="en-GB" dirty="0"/>
              <a:t> </a:t>
            </a:r>
            <a:r>
              <a:rPr lang="en-GB" dirty="0" err="1"/>
              <a:t>a'u</a:t>
            </a:r>
            <a:r>
              <a:rPr lang="en-GB" dirty="0"/>
              <a:t> </a:t>
            </a:r>
            <a:r>
              <a:rPr lang="en-GB" dirty="0" err="1"/>
              <a:t>gwthio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fyny</a:t>
            </a:r>
            <a:r>
              <a:rPr lang="en-GB" dirty="0"/>
              <a:t> </a:t>
            </a:r>
            <a:r>
              <a:rPr lang="en-GB" dirty="0" err="1"/>
              <a:t>tra</a:t>
            </a:r>
            <a:r>
              <a:rPr lang="en-GB" dirty="0"/>
              <a:t> </a:t>
            </a:r>
            <a:r>
              <a:rPr lang="en-GB" dirty="0" err="1"/>
              <a:t>bydd</a:t>
            </a:r>
            <a:r>
              <a:rPr lang="en-GB" dirty="0"/>
              <a:t> y </a:t>
            </a:r>
            <a:r>
              <a:rPr lang="en-GB" dirty="0" err="1"/>
              <a:t>gronynnau</a:t>
            </a:r>
            <a:r>
              <a:rPr lang="en-GB" dirty="0"/>
              <a:t> </a:t>
            </a:r>
            <a:r>
              <a:rPr lang="en-GB" dirty="0" err="1"/>
              <a:t>llai</a:t>
            </a:r>
            <a:r>
              <a:rPr lang="en-GB" dirty="0"/>
              <a:t> o </a:t>
            </a:r>
            <a:r>
              <a:rPr lang="en-GB" dirty="0" err="1"/>
              <a:t>dywod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aml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dyddodi</a:t>
            </a:r>
            <a:r>
              <a:rPr lang="en-GB" dirty="0"/>
              <a:t> y </a:t>
            </a:r>
            <a:r>
              <a:rPr lang="en-GB" dirty="0" err="1"/>
              <a:t>tu</a:t>
            </a:r>
            <a:r>
              <a:rPr lang="en-GB" dirty="0"/>
              <a:t> </a:t>
            </a:r>
            <a:r>
              <a:rPr lang="en-GB" dirty="0" err="1"/>
              <a:t>ôl</a:t>
            </a:r>
            <a:r>
              <a:rPr lang="en-GB" dirty="0"/>
              <a:t> </a:t>
            </a:r>
            <a:r>
              <a:rPr lang="en-GB" dirty="0" err="1"/>
              <a:t>iddynt</a:t>
            </a:r>
            <a:r>
              <a:rPr lang="en-GB" b="0" i="0" kern="1200" dirty="0">
                <a:solidFill>
                  <a:schemeClr val="tx1"/>
                </a:solidFill>
                <a:effectLst/>
              </a:rPr>
              <a:t>.</a:t>
            </a:r>
            <a:endParaRPr lang="en-GB" b="0" i="0" kern="1200" dirty="0">
              <a:solidFill>
                <a:schemeClr val="tx1"/>
              </a:solidFill>
              <a:effectLst/>
              <a:cs typeface="Calibri"/>
            </a:endParaRPr>
          </a:p>
          <a:p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i'r</a:t>
            </a:r>
            <a:r>
              <a:rPr lang="en-GB" dirty="0"/>
              <a:t> broses hon </a:t>
            </a:r>
            <a:r>
              <a:rPr lang="en-GB" dirty="0" err="1"/>
              <a:t>barhau</a:t>
            </a:r>
            <a:r>
              <a:rPr lang="en-GB" b="0" i="0" kern="1200" dirty="0">
                <a:solidFill>
                  <a:schemeClr val="tx1"/>
                </a:solidFill>
                <a:effectLst/>
              </a:rPr>
              <a:t>,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esgeiriau</a:t>
            </a:r>
            <a:r>
              <a:rPr lang="en-GB" dirty="0"/>
              <a:t> o </a:t>
            </a:r>
            <a:r>
              <a:rPr lang="en-GB" dirty="0" err="1"/>
              <a:t>dywod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cronni</a:t>
            </a:r>
            <a:r>
              <a:rPr lang="en-GB" dirty="0"/>
              <a:t> </a:t>
            </a:r>
            <a:r>
              <a:rPr lang="en-GB" b="0" i="0" kern="1200" dirty="0">
                <a:solidFill>
                  <a:schemeClr val="tx1"/>
                </a:solidFill>
                <a:effectLst/>
              </a:rPr>
              <a:t>a </a:t>
            </a:r>
            <a:r>
              <a:rPr lang="en-GB" dirty="0"/>
              <a:t>gallant </a:t>
            </a:r>
            <a:r>
              <a:rPr lang="en-GB" dirty="0" err="1"/>
              <a:t>ddechrau</a:t>
            </a:r>
            <a:r>
              <a:rPr lang="en-GB" dirty="0"/>
              <a:t> </a:t>
            </a:r>
            <a:r>
              <a:rPr lang="en-GB" dirty="0" err="1"/>
              <a:t>ffurfio</a:t>
            </a:r>
            <a:r>
              <a:rPr lang="en-GB" dirty="0"/>
              <a:t> </a:t>
            </a:r>
            <a:r>
              <a:rPr lang="en-GB" dirty="0" err="1"/>
              <a:t>twyn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b="0" i="0" kern="1200" dirty="0">
                <a:solidFill>
                  <a:schemeClr val="tx1"/>
                </a:solidFill>
                <a:effectLst/>
              </a:rPr>
              <a:t>. </a:t>
            </a:r>
            <a:r>
              <a:rPr lang="en-GB" dirty="0"/>
              <a:t>Po </a:t>
            </a:r>
            <a:r>
              <a:rPr lang="en-GB" dirty="0" err="1"/>
              <a:t>gryfaf</a:t>
            </a:r>
            <a:r>
              <a:rPr lang="en-GB" dirty="0"/>
              <a:t> </a:t>
            </a:r>
            <a:r>
              <a:rPr lang="en-GB" dirty="0" err="1"/>
              <a:t>yw'r</a:t>
            </a:r>
            <a:r>
              <a:rPr lang="en-GB" dirty="0"/>
              <a:t> </a:t>
            </a:r>
            <a:r>
              <a:rPr lang="en-GB" dirty="0" err="1"/>
              <a:t>gwynt</a:t>
            </a:r>
            <a:r>
              <a:rPr lang="en-GB" b="0" i="0" kern="1200" dirty="0">
                <a:solidFill>
                  <a:schemeClr val="tx1"/>
                </a:solidFill>
                <a:effectLst/>
              </a:rPr>
              <a:t>,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uchaf</a:t>
            </a:r>
            <a:r>
              <a:rPr lang="en-GB" dirty="0"/>
              <a:t> </a:t>
            </a:r>
            <a:r>
              <a:rPr lang="en-GB" dirty="0" err="1"/>
              <a:t>yw'r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b="0" i="0" kern="1200" dirty="0">
                <a:solidFill>
                  <a:schemeClr val="tx1"/>
                </a:solidFill>
                <a:effectLst/>
              </a:rPr>
              <a:t>!</a:t>
            </a:r>
            <a:endParaRPr lang="en-GB" b="0" i="0" kern="1200" dirty="0">
              <a:solidFill>
                <a:schemeClr val="tx1"/>
              </a:solidFill>
              <a:effectLst/>
              <a:cs typeface="Calibri"/>
            </a:endParaRPr>
          </a:p>
          <a:p>
            <a:endParaRPr lang="en-GB" dirty="0"/>
          </a:p>
          <a:p>
            <a:r>
              <a:rPr lang="en-GB" dirty="0"/>
              <a:t>Mae </a:t>
            </a:r>
            <a:r>
              <a:rPr lang="en-GB" dirty="0" err="1"/>
              <a:t>rhagor</a:t>
            </a:r>
            <a:r>
              <a:rPr lang="en-GB" dirty="0"/>
              <a:t> o </a:t>
            </a:r>
            <a:r>
              <a:rPr lang="en-GB" dirty="0" err="1"/>
              <a:t>fanylion</a:t>
            </a:r>
            <a:r>
              <a:rPr lang="en-GB" dirty="0"/>
              <a:t> am </a:t>
            </a:r>
            <a:r>
              <a:rPr lang="en-GB" dirty="0" err="1"/>
              <a:t>ffurfio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a’r</a:t>
            </a:r>
            <a:r>
              <a:rPr lang="en-GB" dirty="0"/>
              <a:t> </a:t>
            </a:r>
            <a:r>
              <a:rPr lang="en-GB" dirty="0" err="1"/>
              <a:t>cylch</a:t>
            </a:r>
            <a:r>
              <a:rPr lang="en-GB" dirty="0"/>
              <a:t> </a:t>
            </a:r>
            <a:r>
              <a:rPr lang="en-GB" dirty="0" err="1"/>
              <a:t>bywyd</a:t>
            </a:r>
            <a:r>
              <a:rPr lang="en-GB" dirty="0"/>
              <a:t> </a:t>
            </a:r>
            <a:r>
              <a:rPr lang="en-GB" dirty="0" err="1"/>
              <a:t>yma</a:t>
            </a:r>
            <a:r>
              <a:rPr lang="en-GB" u="none" strike="noStrike" kern="1200" baseline="0" dirty="0">
                <a:solidFill>
                  <a:schemeClr val="tx1"/>
                </a:solidFill>
              </a:rPr>
              <a:t>: https://dynamicdunescapes.co.uk/about-sand-dunes/dune-lifecycle/</a:t>
            </a:r>
            <a:r>
              <a:rPr lang="en-GB" dirty="0"/>
              <a:t> </a:t>
            </a:r>
            <a:endParaRPr lang="en-GB" dirty="0">
              <a:cs typeface="Calibri"/>
            </a:endParaRPr>
          </a:p>
          <a:p>
            <a:endParaRPr lang="en-GB" dirty="0"/>
          </a:p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95AA9D-B1C5-4E7F-ACB3-6F93ED1B7ED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59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i="1" dirty="0">
              <a:cs typeface="Calibri"/>
            </a:endParaRPr>
          </a:p>
          <a:p>
            <a:r>
              <a:rPr lang="en-GB" b="1" i="1" dirty="0" err="1"/>
              <a:t>Gweithgaredd</a:t>
            </a:r>
            <a:r>
              <a:rPr lang="en-GB" b="1" i="1" u="none" strike="noStrike" kern="1200" baseline="0" dirty="0">
                <a:solidFill>
                  <a:schemeClr val="tx1"/>
                </a:solidFill>
              </a:rPr>
              <a:t>: </a:t>
            </a:r>
            <a:r>
              <a:rPr lang="en-GB" b="1" i="1" dirty="0" err="1"/>
              <a:t>Gofynnwch</a:t>
            </a:r>
            <a:r>
              <a:rPr lang="en-GB" b="1" i="1" dirty="0"/>
              <a:t> </a:t>
            </a:r>
            <a:r>
              <a:rPr lang="en-GB" b="1" i="1" dirty="0" err="1"/>
              <a:t>i’ch</a:t>
            </a:r>
            <a:r>
              <a:rPr lang="en-GB" b="1" i="1" dirty="0"/>
              <a:t> </a:t>
            </a:r>
            <a:r>
              <a:rPr lang="en-GB" b="1" i="1" dirty="0" err="1"/>
              <a:t>dosbarth</a:t>
            </a:r>
            <a:r>
              <a:rPr lang="en-GB" b="1" i="1" u="none" strike="noStrike" kern="1200" baseline="0" dirty="0">
                <a:solidFill>
                  <a:schemeClr val="tx1"/>
                </a:solidFill>
              </a:rPr>
              <a:t>, ‘</a:t>
            </a:r>
            <a:r>
              <a:rPr lang="en-GB" b="1" i="1" dirty="0"/>
              <a:t>Pam </a:t>
            </a:r>
            <a:r>
              <a:rPr lang="en-GB" b="1" i="1" dirty="0" err="1"/>
              <a:t>ydych</a:t>
            </a:r>
            <a:r>
              <a:rPr lang="en-GB" b="1" i="1" dirty="0"/>
              <a:t> </a:t>
            </a:r>
            <a:r>
              <a:rPr lang="en-GB" b="1" i="1" dirty="0" err="1"/>
              <a:t>chi’n</a:t>
            </a:r>
            <a:r>
              <a:rPr lang="en-GB" b="1" i="1" dirty="0"/>
              <a:t> </a:t>
            </a:r>
            <a:r>
              <a:rPr lang="en-GB" b="1" i="1" dirty="0" err="1"/>
              <a:t>meddwl</a:t>
            </a:r>
            <a:r>
              <a:rPr lang="en-GB" b="1" i="1" dirty="0"/>
              <a:t> bod </a:t>
            </a:r>
            <a:r>
              <a:rPr lang="en-GB" b="1" i="1" dirty="0" err="1"/>
              <a:t>twyni</a:t>
            </a:r>
            <a:r>
              <a:rPr lang="en-GB" b="1" i="1" dirty="0"/>
              <a:t> </a:t>
            </a:r>
            <a:r>
              <a:rPr lang="en-GB" b="1" i="1" dirty="0" err="1"/>
              <a:t>tywod</a:t>
            </a:r>
            <a:r>
              <a:rPr lang="en-GB" b="1" i="1" dirty="0"/>
              <a:t> </a:t>
            </a:r>
            <a:r>
              <a:rPr lang="en-GB" b="1" i="1" dirty="0" err="1"/>
              <a:t>yn</a:t>
            </a:r>
            <a:r>
              <a:rPr lang="en-GB" b="1" i="1" dirty="0"/>
              <a:t> </a:t>
            </a:r>
            <a:r>
              <a:rPr lang="en-GB" b="1" i="1" dirty="0" err="1"/>
              <a:t>bwysig</a:t>
            </a:r>
            <a:r>
              <a:rPr lang="en-GB" b="1" i="1" u="none" strike="noStrike" kern="1200" baseline="0" dirty="0">
                <a:solidFill>
                  <a:schemeClr val="tx1"/>
                </a:solidFill>
              </a:rPr>
              <a:t>?’</a:t>
            </a:r>
            <a:endParaRPr lang="en-GB" b="1" i="1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r>
              <a:rPr lang="en-GB" b="1" i="1" u="none" strike="noStrike" kern="1200" baseline="0" dirty="0">
                <a:solidFill>
                  <a:schemeClr val="tx1"/>
                </a:solidFill>
              </a:rPr>
              <a:t>(</a:t>
            </a:r>
            <a:r>
              <a:rPr lang="en-GB" b="1" i="1" dirty="0" err="1"/>
              <a:t>cliciwch</a:t>
            </a:r>
            <a:r>
              <a:rPr lang="en-GB" b="1" i="1" dirty="0"/>
              <a:t> am </a:t>
            </a:r>
            <a:r>
              <a:rPr lang="en-GB" b="1" i="1" dirty="0" err="1"/>
              <a:t>atebion</a:t>
            </a:r>
            <a:r>
              <a:rPr lang="en-GB" b="1" i="1" dirty="0"/>
              <a:t> </a:t>
            </a:r>
            <a:r>
              <a:rPr lang="en-GB" b="1" i="1" dirty="0" err="1"/>
              <a:t>i</a:t>
            </a:r>
            <a:r>
              <a:rPr lang="en-GB" b="1" i="1" dirty="0"/>
              <a:t> </a:t>
            </a:r>
            <a:r>
              <a:rPr lang="en-GB" b="1" i="1" dirty="0" err="1"/>
              <a:t>ymddangos</a:t>
            </a:r>
            <a:r>
              <a:rPr lang="en-GB" b="1" i="1" dirty="0"/>
              <a:t> o dan y </a:t>
            </a:r>
            <a:r>
              <a:rPr lang="en-GB" b="1" i="1" dirty="0" err="1"/>
              <a:t>lluniau</a:t>
            </a:r>
            <a:r>
              <a:rPr lang="en-GB" b="1" i="1" u="none" strike="noStrike" kern="1200" baseline="0" dirty="0">
                <a:solidFill>
                  <a:schemeClr val="tx1"/>
                </a:solidFill>
              </a:rPr>
              <a:t>)</a:t>
            </a:r>
            <a:endParaRPr lang="en-GB" b="1" i="1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i="1" dirty="0">
              <a:cs typeface="Calibri"/>
            </a:endParaRPr>
          </a:p>
          <a:p>
            <a:r>
              <a:rPr lang="en-GB" i="1" dirty="0"/>
              <a:t>Mae </a:t>
            </a:r>
            <a:r>
              <a:rPr lang="en-GB" i="1" dirty="0" err="1"/>
              <a:t>twyni</a:t>
            </a:r>
            <a:r>
              <a:rPr lang="en-GB" i="1" dirty="0"/>
              <a:t> </a:t>
            </a:r>
            <a:r>
              <a:rPr lang="en-GB" i="1" dirty="0" err="1"/>
              <a:t>tywod</a:t>
            </a:r>
            <a:r>
              <a:rPr lang="en-GB" i="1" dirty="0"/>
              <a:t> </a:t>
            </a:r>
            <a:r>
              <a:rPr lang="en-GB" i="1" dirty="0" err="1"/>
              <a:t>yn</a:t>
            </a:r>
            <a:r>
              <a:rPr lang="en-GB" i="1" dirty="0"/>
              <a:t> </a:t>
            </a:r>
            <a:r>
              <a:rPr lang="en-GB" i="1" dirty="0" err="1"/>
              <a:t>chwarae</a:t>
            </a:r>
            <a:r>
              <a:rPr lang="en-GB" i="1" dirty="0"/>
              <a:t> </a:t>
            </a:r>
            <a:r>
              <a:rPr lang="en-GB" i="1" dirty="0" err="1"/>
              <a:t>rhan</a:t>
            </a:r>
            <a:r>
              <a:rPr lang="en-GB" i="1" dirty="0"/>
              <a:t> </a:t>
            </a:r>
            <a:r>
              <a:rPr lang="en-GB" i="1" dirty="0" err="1"/>
              <a:t>hanfodol</a:t>
            </a:r>
            <a:r>
              <a:rPr lang="en-GB" i="1" dirty="0"/>
              <a:t> </a:t>
            </a:r>
            <a:r>
              <a:rPr lang="en-GB" i="1" dirty="0" err="1"/>
              <a:t>wrth</a:t>
            </a:r>
            <a:r>
              <a:rPr lang="en-GB" i="1" dirty="0"/>
              <a:t> </a:t>
            </a:r>
            <a:r>
              <a:rPr lang="en-GB" i="1" dirty="0" err="1"/>
              <a:t>amddiffyn</a:t>
            </a:r>
            <a:r>
              <a:rPr lang="en-GB" i="1" dirty="0"/>
              <a:t> </a:t>
            </a:r>
            <a:r>
              <a:rPr lang="en-GB" i="1" dirty="0" err="1"/>
              <a:t>ein</a:t>
            </a:r>
            <a:r>
              <a:rPr lang="en-GB" i="1" dirty="0"/>
              <a:t> </a:t>
            </a:r>
            <a:r>
              <a:rPr lang="en-GB" i="1" dirty="0" err="1"/>
              <a:t>traethau</a:t>
            </a:r>
            <a:r>
              <a:rPr lang="en-GB" i="1" dirty="0"/>
              <a:t>, </a:t>
            </a:r>
            <a:r>
              <a:rPr lang="en-GB" i="1" dirty="0" err="1"/>
              <a:t>ein</a:t>
            </a:r>
            <a:r>
              <a:rPr lang="en-GB" i="1" dirty="0"/>
              <a:t> </a:t>
            </a:r>
            <a:r>
              <a:rPr lang="en-GB" i="1" dirty="0" err="1"/>
              <a:t>harfordir</a:t>
            </a:r>
            <a:r>
              <a:rPr lang="en-GB" i="1" dirty="0"/>
              <a:t> </a:t>
            </a:r>
            <a:r>
              <a:rPr lang="en-GB" i="1" u="none" strike="noStrike" kern="1200" baseline="0" dirty="0">
                <a:solidFill>
                  <a:schemeClr val="tx1"/>
                </a:solidFill>
              </a:rPr>
              <a:t>a </a:t>
            </a:r>
            <a:r>
              <a:rPr lang="en-GB" i="1" dirty="0" err="1"/>
              <a:t>datblygiadau</a:t>
            </a:r>
            <a:r>
              <a:rPr lang="en-GB" i="1" dirty="0"/>
              <a:t> </a:t>
            </a:r>
            <a:r>
              <a:rPr lang="en-GB" i="1" dirty="0" err="1"/>
              <a:t>arfordirol</a:t>
            </a:r>
            <a:r>
              <a:rPr lang="en-GB" i="1" dirty="0"/>
              <a:t> </a:t>
            </a:r>
            <a:r>
              <a:rPr lang="en-GB" i="1" dirty="0" err="1"/>
              <a:t>rhag</a:t>
            </a:r>
            <a:r>
              <a:rPr lang="en-GB" i="1" dirty="0"/>
              <a:t> </a:t>
            </a:r>
            <a:r>
              <a:rPr lang="en-GB" i="1" dirty="0" err="1"/>
              <a:t>peryglon</a:t>
            </a:r>
            <a:r>
              <a:rPr lang="en-GB" i="1" dirty="0"/>
              <a:t> </a:t>
            </a:r>
            <a:r>
              <a:rPr lang="en-GB" i="1" dirty="0" err="1"/>
              <a:t>arfordirol</a:t>
            </a:r>
            <a:r>
              <a:rPr lang="en-GB" i="1" dirty="0"/>
              <a:t> </a:t>
            </a:r>
            <a:r>
              <a:rPr lang="en-GB" i="1" dirty="0" err="1"/>
              <a:t>fel</a:t>
            </a:r>
            <a:r>
              <a:rPr lang="en-GB" i="1" dirty="0"/>
              <a:t> </a:t>
            </a:r>
            <a:r>
              <a:rPr lang="en-GB" i="1" dirty="0" err="1"/>
              <a:t>erydiad</a:t>
            </a:r>
            <a:r>
              <a:rPr lang="en-GB" i="1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i="1" dirty="0" err="1"/>
              <a:t>llifogydd</a:t>
            </a:r>
            <a:r>
              <a:rPr lang="en-GB" i="1" dirty="0"/>
              <a:t> </a:t>
            </a:r>
            <a:r>
              <a:rPr lang="en-GB" i="1" dirty="0" err="1"/>
              <a:t>arfordirol</a:t>
            </a:r>
            <a:r>
              <a:rPr lang="en-GB" i="1" dirty="0"/>
              <a:t> a </a:t>
            </a:r>
            <a:r>
              <a:rPr lang="en-GB" i="1" dirty="0" err="1"/>
              <a:t>difrod</a:t>
            </a:r>
            <a:r>
              <a:rPr lang="en-GB" i="1" dirty="0"/>
              <a:t> </a:t>
            </a:r>
            <a:r>
              <a:rPr lang="en-GB" i="1" dirty="0" err="1"/>
              <a:t>stormydd</a:t>
            </a:r>
            <a:r>
              <a:rPr lang="en-GB" i="1" u="none" strike="noStrike" kern="1200" baseline="0" dirty="0">
                <a:solidFill>
                  <a:schemeClr val="tx1"/>
                </a:solidFill>
              </a:rPr>
              <a:t>.</a:t>
            </a:r>
            <a:endParaRPr lang="en-GB" dirty="0"/>
          </a:p>
          <a:p>
            <a:endParaRPr lang="en-GB" i="1" dirty="0">
              <a:cs typeface="Calibri"/>
            </a:endParaRPr>
          </a:p>
          <a:p>
            <a:r>
              <a:rPr lang="en-GB" i="1" dirty="0"/>
              <a:t>Mae </a:t>
            </a:r>
            <a:r>
              <a:rPr lang="en-GB" i="1" dirty="0" err="1"/>
              <a:t>twyni</a:t>
            </a:r>
            <a:r>
              <a:rPr lang="en-GB" i="1" dirty="0"/>
              <a:t> </a:t>
            </a:r>
            <a:r>
              <a:rPr lang="en-GB" i="1" dirty="0" err="1"/>
              <a:t>tywod</a:t>
            </a:r>
            <a:r>
              <a:rPr lang="en-GB" i="1" dirty="0"/>
              <a:t> </a:t>
            </a:r>
            <a:r>
              <a:rPr lang="en-GB" i="1" dirty="0" err="1"/>
              <a:t>yn</a:t>
            </a:r>
            <a:r>
              <a:rPr lang="en-GB" i="1" dirty="0"/>
              <a:t> </a:t>
            </a:r>
            <a:r>
              <a:rPr lang="en-GB" i="1" dirty="0" err="1"/>
              <a:t>amddiffyn</a:t>
            </a:r>
            <a:r>
              <a:rPr lang="en-GB" i="1" dirty="0"/>
              <a:t> </a:t>
            </a:r>
            <a:r>
              <a:rPr lang="en-GB" i="1" dirty="0" err="1"/>
              <a:t>ein</a:t>
            </a:r>
            <a:r>
              <a:rPr lang="en-GB" i="1" dirty="0"/>
              <a:t> </a:t>
            </a:r>
            <a:r>
              <a:rPr lang="en-GB" i="1" dirty="0" err="1"/>
              <a:t>traethlinau</a:t>
            </a:r>
            <a:r>
              <a:rPr lang="en-GB" i="1" dirty="0"/>
              <a:t> </a:t>
            </a:r>
            <a:r>
              <a:rPr lang="en-GB" i="1" dirty="0" err="1"/>
              <a:t>rhag</a:t>
            </a:r>
            <a:r>
              <a:rPr lang="en-GB" i="1" dirty="0"/>
              <a:t> </a:t>
            </a:r>
            <a:r>
              <a:rPr lang="en-GB" i="1" dirty="0" err="1"/>
              <a:t>erydu</a:t>
            </a:r>
            <a:r>
              <a:rPr lang="en-GB" i="1" dirty="0"/>
              <a:t> </a:t>
            </a:r>
            <a:r>
              <a:rPr lang="en-GB" i="1" dirty="0" err="1"/>
              <a:t>arfordirol</a:t>
            </a:r>
            <a:r>
              <a:rPr lang="en-GB" i="1" dirty="0"/>
              <a:t> ac </a:t>
            </a:r>
            <a:r>
              <a:rPr lang="en-GB" i="1" dirty="0" err="1"/>
              <a:t>yn</a:t>
            </a:r>
            <a:r>
              <a:rPr lang="en-GB" i="1" dirty="0"/>
              <a:t> </a:t>
            </a:r>
            <a:r>
              <a:rPr lang="en-GB" i="1" dirty="0" err="1"/>
              <a:t>darparu</a:t>
            </a:r>
            <a:r>
              <a:rPr lang="en-GB" i="1" dirty="0"/>
              <a:t> </a:t>
            </a:r>
            <a:r>
              <a:rPr lang="en-GB" i="1" dirty="0" err="1"/>
              <a:t>cysgod</a:t>
            </a:r>
            <a:r>
              <a:rPr lang="en-GB" i="1" dirty="0"/>
              <a:t> </a:t>
            </a:r>
            <a:r>
              <a:rPr lang="en-GB" i="1" dirty="0" err="1"/>
              <a:t>rhag</a:t>
            </a:r>
            <a:r>
              <a:rPr lang="en-GB" i="1" dirty="0"/>
              <a:t> y </a:t>
            </a:r>
            <a:r>
              <a:rPr lang="en-GB" i="1" dirty="0" err="1"/>
              <a:t>gwynt</a:t>
            </a:r>
            <a:r>
              <a:rPr lang="en-GB" i="1" dirty="0"/>
              <a:t> a </a:t>
            </a:r>
            <a:r>
              <a:rPr lang="en-GB" i="1" dirty="0" err="1"/>
              <a:t>chwistrell</a:t>
            </a:r>
            <a:r>
              <a:rPr lang="en-GB" i="1" dirty="0"/>
              <a:t> </a:t>
            </a:r>
            <a:r>
              <a:rPr lang="en-GB" i="1" dirty="0" err="1"/>
              <a:t>o’r</a:t>
            </a:r>
            <a:r>
              <a:rPr lang="en-GB" i="1" dirty="0"/>
              <a:t> </a:t>
            </a:r>
            <a:r>
              <a:rPr lang="en-GB" i="1" dirty="0" err="1"/>
              <a:t>môr</a:t>
            </a:r>
            <a:r>
              <a:rPr lang="en-GB" i="1" u="none" strike="noStrike" kern="1200" baseline="0" dirty="0">
                <a:solidFill>
                  <a:schemeClr val="tx1"/>
                </a:solidFill>
              </a:rPr>
              <a:t>.</a:t>
            </a:r>
            <a:endParaRPr lang="en-GB" i="1" u="none" strike="noStrike" kern="1200" baseline="0">
              <a:solidFill>
                <a:schemeClr val="tx1"/>
              </a:solidFill>
              <a:cs typeface="Calibri"/>
            </a:endParaRPr>
          </a:p>
          <a:p>
            <a:endParaRPr lang="en-GB" i="1" dirty="0">
              <a:cs typeface="Calibri"/>
            </a:endParaRPr>
          </a:p>
          <a:p>
            <a:r>
              <a:rPr lang="en-GB" i="1" dirty="0"/>
              <a:t>Mae </a:t>
            </a:r>
            <a:r>
              <a:rPr lang="en-GB" i="1" dirty="0" err="1"/>
              <a:t>Twyni</a:t>
            </a:r>
            <a:r>
              <a:rPr lang="en-GB" i="1" dirty="0"/>
              <a:t> </a:t>
            </a:r>
            <a:r>
              <a:rPr lang="en-GB" i="1" dirty="0" err="1"/>
              <a:t>Tywod</a:t>
            </a:r>
            <a:r>
              <a:rPr lang="en-GB" i="1" dirty="0"/>
              <a:t> </a:t>
            </a:r>
            <a:r>
              <a:rPr lang="en-GB" i="1" dirty="0" err="1"/>
              <a:t>yn</a:t>
            </a:r>
            <a:r>
              <a:rPr lang="en-GB" i="1" dirty="0"/>
              <a:t> </a:t>
            </a:r>
            <a:r>
              <a:rPr lang="en-GB" i="1" dirty="0" err="1"/>
              <a:t>llefydd</a:t>
            </a:r>
            <a:r>
              <a:rPr lang="en-GB" i="1" dirty="0"/>
              <a:t> </a:t>
            </a:r>
            <a:r>
              <a:rPr lang="en-GB" i="1" dirty="0" err="1"/>
              <a:t>pwysig</a:t>
            </a:r>
            <a:r>
              <a:rPr lang="en-GB" i="1" dirty="0"/>
              <a:t> </a:t>
            </a:r>
            <a:r>
              <a:rPr lang="en-GB" i="1" dirty="0" err="1"/>
              <a:t>hefyd</a:t>
            </a:r>
            <a:r>
              <a:rPr lang="en-GB" i="1" dirty="0"/>
              <a:t> </a:t>
            </a:r>
            <a:r>
              <a:rPr lang="en-GB" i="1" dirty="0" err="1"/>
              <a:t>ar</a:t>
            </a:r>
            <a:r>
              <a:rPr lang="en-GB" i="1" dirty="0"/>
              <a:t> </a:t>
            </a:r>
            <a:r>
              <a:rPr lang="en-GB" i="1" dirty="0" err="1"/>
              <a:t>gyfer</a:t>
            </a:r>
            <a:r>
              <a:rPr lang="en-GB" i="1" dirty="0"/>
              <a:t> </a:t>
            </a:r>
            <a:r>
              <a:rPr lang="en-GB" i="1" dirty="0" err="1"/>
              <a:t>bywyd</a:t>
            </a:r>
            <a:r>
              <a:rPr lang="en-GB" i="1" dirty="0"/>
              <a:t> </a:t>
            </a:r>
            <a:r>
              <a:rPr lang="en-GB" i="1" dirty="0" err="1"/>
              <a:t>gwyllt</a:t>
            </a:r>
            <a:r>
              <a:rPr lang="en-GB" i="1" dirty="0"/>
              <a:t> a </a:t>
            </a:r>
            <a:r>
              <a:rPr lang="en-GB" i="1" dirty="0" err="1"/>
              <a:t>phlanhigion</a:t>
            </a:r>
            <a:r>
              <a:rPr lang="en-GB" i="1" dirty="0"/>
              <a:t> ac </a:t>
            </a:r>
            <a:r>
              <a:rPr lang="en-GB" i="1" dirty="0" err="1"/>
              <a:t>yn</a:t>
            </a:r>
            <a:r>
              <a:rPr lang="en-GB" i="1" dirty="0"/>
              <a:t> </a:t>
            </a:r>
            <a:r>
              <a:rPr lang="en-GB" i="1" dirty="0" err="1"/>
              <a:t>gartref</a:t>
            </a:r>
            <a:r>
              <a:rPr lang="en-GB" i="1" dirty="0"/>
              <a:t> </a:t>
            </a:r>
            <a:r>
              <a:rPr lang="en-GB" i="1" dirty="0" err="1"/>
              <a:t>i</a:t>
            </a:r>
            <a:r>
              <a:rPr lang="en-GB" i="1" dirty="0"/>
              <a:t> rai </a:t>
            </a:r>
            <a:r>
              <a:rPr lang="en-GB" i="1" dirty="0" err="1"/>
              <a:t>anifeiliaid</a:t>
            </a:r>
            <a:r>
              <a:rPr lang="en-GB" i="1" dirty="0"/>
              <a:t> </a:t>
            </a:r>
            <a:r>
              <a:rPr lang="en-GB" i="1" dirty="0" err="1"/>
              <a:t>arbennig</a:t>
            </a:r>
            <a:r>
              <a:rPr lang="en-GB" i="1" dirty="0"/>
              <a:t> a </a:t>
            </a:r>
            <a:r>
              <a:rPr lang="en-GB" i="1" dirty="0" err="1"/>
              <a:t>phwysig</a:t>
            </a:r>
            <a:r>
              <a:rPr lang="en-GB" i="1" dirty="0"/>
              <a:t> </a:t>
            </a:r>
            <a:r>
              <a:rPr lang="en-GB" i="1" dirty="0" err="1"/>
              <a:t>iawn</a:t>
            </a:r>
            <a:r>
              <a:rPr lang="en-GB" i="1" dirty="0"/>
              <a:t>, </a:t>
            </a:r>
            <a:r>
              <a:rPr lang="en-GB" i="1" dirty="0" err="1"/>
              <a:t>sydd</a:t>
            </a:r>
            <a:r>
              <a:rPr lang="en-GB" i="1" dirty="0"/>
              <a:t> </a:t>
            </a:r>
            <a:r>
              <a:rPr lang="en-GB" i="1" dirty="0" err="1"/>
              <a:t>wedi</a:t>
            </a:r>
            <a:r>
              <a:rPr lang="en-GB" i="1" dirty="0"/>
              <a:t> </a:t>
            </a:r>
            <a:r>
              <a:rPr lang="en-GB" i="1" dirty="0" err="1"/>
              <a:t>addasu</a:t>
            </a:r>
            <a:r>
              <a:rPr lang="en-GB" i="1" dirty="0"/>
              <a:t> </a:t>
            </a:r>
            <a:r>
              <a:rPr lang="en-GB" i="1" dirty="0" err="1"/>
              <a:t>i</a:t>
            </a:r>
            <a:r>
              <a:rPr lang="en-GB" i="1" dirty="0"/>
              <a:t> </a:t>
            </a:r>
            <a:r>
              <a:rPr lang="en-GB" i="1" dirty="0" err="1"/>
              <a:t>fyw</a:t>
            </a:r>
            <a:r>
              <a:rPr lang="en-GB" i="1" dirty="0"/>
              <a:t> </a:t>
            </a:r>
            <a:r>
              <a:rPr lang="en-GB" i="1" dirty="0" err="1"/>
              <a:t>yn</a:t>
            </a:r>
            <a:r>
              <a:rPr lang="en-GB" i="1" dirty="0"/>
              <a:t> y </a:t>
            </a:r>
            <a:r>
              <a:rPr lang="en-GB" i="1" dirty="0" err="1"/>
              <a:t>cynefinoedd</a:t>
            </a:r>
            <a:r>
              <a:rPr lang="en-GB" i="1" dirty="0"/>
              <a:t> </a:t>
            </a:r>
            <a:r>
              <a:rPr lang="en-GB" i="1" dirty="0" err="1"/>
              <a:t>hyn</a:t>
            </a:r>
            <a:r>
              <a:rPr lang="en-GB" i="1" dirty="0"/>
              <a:t>.</a:t>
            </a:r>
            <a:endParaRPr lang="en-GB" i="1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b="1" i="1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95AA9D-B1C5-4E7F-ACB3-6F93ED1B7ED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928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err="1"/>
              <a:t>Ar</a:t>
            </a:r>
            <a:r>
              <a:rPr lang="en-GB" b="1" dirty="0"/>
              <a:t> </a:t>
            </a:r>
            <a:r>
              <a:rPr lang="en-GB" b="1" dirty="0" err="1"/>
              <a:t>hyn</a:t>
            </a:r>
            <a:r>
              <a:rPr lang="en-GB" b="1" dirty="0"/>
              <a:t> o </a:t>
            </a:r>
            <a:r>
              <a:rPr lang="en-GB" b="1" dirty="0" err="1"/>
              <a:t>bryd</a:t>
            </a:r>
            <a:r>
              <a:rPr lang="en-GB" b="1" dirty="0"/>
              <a:t> </a:t>
            </a:r>
            <a:r>
              <a:rPr lang="en-GB" b="1" dirty="0" err="1"/>
              <a:t>mae</a:t>
            </a:r>
            <a:r>
              <a:rPr lang="en-GB" b="1" dirty="0"/>
              <a:t> </a:t>
            </a:r>
            <a:r>
              <a:rPr lang="en-GB" b="1" dirty="0" err="1"/>
              <a:t>twyni</a:t>
            </a:r>
            <a:r>
              <a:rPr lang="en-GB" b="1" dirty="0"/>
              <a:t> </a:t>
            </a:r>
            <a:r>
              <a:rPr lang="en-GB" b="1" dirty="0" err="1"/>
              <a:t>tywod</a:t>
            </a:r>
            <a:r>
              <a:rPr lang="en-GB" b="1" dirty="0"/>
              <a:t> </a:t>
            </a:r>
            <a:r>
              <a:rPr lang="en-GB" b="1" dirty="0" err="1"/>
              <a:t>yn</a:t>
            </a:r>
            <a:r>
              <a:rPr lang="en-GB" b="1" dirty="0"/>
              <a:t> </a:t>
            </a:r>
            <a:r>
              <a:rPr lang="en-GB" b="1" dirty="0" err="1"/>
              <a:t>gynefin</a:t>
            </a:r>
            <a:r>
              <a:rPr lang="en-GB" b="1" dirty="0"/>
              <a:t> dan </a:t>
            </a:r>
            <a:r>
              <a:rPr lang="en-GB" b="1" dirty="0" err="1"/>
              <a:t>fygythiad</a:t>
            </a:r>
            <a:r>
              <a:rPr lang="en-GB" b="1" dirty="0"/>
              <a:t> </a:t>
            </a:r>
            <a:r>
              <a:rPr lang="en-GB" b="1" dirty="0" err="1"/>
              <a:t>mewn</a:t>
            </a:r>
            <a:r>
              <a:rPr lang="en-GB" b="1" dirty="0"/>
              <a:t> </a:t>
            </a:r>
            <a:r>
              <a:rPr lang="en-GB" b="1" dirty="0" err="1"/>
              <a:t>llawer</a:t>
            </a:r>
            <a:r>
              <a:rPr lang="en-GB" b="1" dirty="0"/>
              <a:t> o </a:t>
            </a:r>
            <a:r>
              <a:rPr lang="en-GB" b="1" dirty="0" err="1"/>
              <a:t>rannau</a:t>
            </a:r>
            <a:r>
              <a:rPr lang="en-GB" b="1" dirty="0"/>
              <a:t> </a:t>
            </a:r>
            <a:r>
              <a:rPr lang="en-GB" b="1" dirty="0" err="1"/>
              <a:t>o'r</a:t>
            </a:r>
            <a:r>
              <a:rPr lang="en-GB" b="1" dirty="0"/>
              <a:t> DU ac </a:t>
            </a:r>
            <a:r>
              <a:rPr lang="en-GB" b="1" dirty="0" err="1"/>
              <a:t>Ewrop</a:t>
            </a:r>
            <a:r>
              <a:rPr lang="en-GB" b="1" dirty="0"/>
              <a:t>.</a:t>
            </a:r>
          </a:p>
          <a:p>
            <a:r>
              <a:rPr lang="en-GB" b="1" dirty="0"/>
              <a:t>Beth </a:t>
            </a:r>
            <a:r>
              <a:rPr lang="en-GB" b="1" dirty="0" err="1"/>
              <a:t>allai</a:t>
            </a:r>
            <a:r>
              <a:rPr lang="en-GB" b="1" dirty="0"/>
              <a:t> </a:t>
            </a:r>
            <a:r>
              <a:rPr lang="en-GB" b="1" dirty="0" err="1"/>
              <a:t>fod</a:t>
            </a:r>
            <a:r>
              <a:rPr lang="en-GB" b="1" dirty="0"/>
              <a:t> </a:t>
            </a:r>
            <a:r>
              <a:rPr lang="en-GB" b="1" dirty="0" err="1"/>
              <a:t>yn</a:t>
            </a:r>
            <a:r>
              <a:rPr lang="en-GB" b="1" dirty="0"/>
              <a:t> </a:t>
            </a:r>
            <a:r>
              <a:rPr lang="en-GB" b="1" dirty="0" err="1"/>
              <a:t>eu</a:t>
            </a:r>
            <a:r>
              <a:rPr lang="en-GB" b="1" dirty="0"/>
              <a:t> </a:t>
            </a:r>
            <a:r>
              <a:rPr lang="en-GB" b="1" dirty="0" err="1"/>
              <a:t>bygwth</a:t>
            </a:r>
            <a:r>
              <a:rPr lang="en-GB" b="1" dirty="0"/>
              <a:t>? (</a:t>
            </a:r>
            <a:r>
              <a:rPr lang="en-GB" b="1" dirty="0" err="1"/>
              <a:t>mae'r</a:t>
            </a:r>
            <a:r>
              <a:rPr lang="en-GB" b="1" dirty="0"/>
              <a:t> </a:t>
            </a:r>
            <a:r>
              <a:rPr lang="en-GB" b="1" dirty="0" err="1"/>
              <a:t>atebion</a:t>
            </a:r>
            <a:r>
              <a:rPr lang="en-GB" b="1" dirty="0"/>
              <a:t> </a:t>
            </a:r>
            <a:r>
              <a:rPr lang="en-GB" b="1" dirty="0" err="1"/>
              <a:t>yn</a:t>
            </a:r>
            <a:r>
              <a:rPr lang="en-GB" b="1" dirty="0"/>
              <a:t> </a:t>
            </a:r>
            <a:r>
              <a:rPr lang="en-GB" b="1" dirty="0" err="1"/>
              <a:t>ymddangos</a:t>
            </a:r>
            <a:r>
              <a:rPr lang="en-GB" b="1" dirty="0"/>
              <a:t> </a:t>
            </a:r>
            <a:r>
              <a:rPr lang="en-GB" b="1" dirty="0" err="1"/>
              <a:t>wrth</a:t>
            </a:r>
            <a:r>
              <a:rPr lang="en-GB" b="1" dirty="0"/>
              <a:t> </a:t>
            </a:r>
            <a:r>
              <a:rPr lang="en-GB" b="1" dirty="0" err="1"/>
              <a:t>glicio</a:t>
            </a:r>
            <a:r>
              <a:rPr lang="en-GB" b="1" dirty="0"/>
              <a:t>)</a:t>
            </a:r>
            <a:endParaRPr lang="en-GB" b="1" dirty="0">
              <a:cs typeface="Calibri"/>
            </a:endParaRPr>
          </a:p>
          <a:p>
            <a:endParaRPr lang="en-GB" b="1" dirty="0"/>
          </a:p>
          <a:p>
            <a:r>
              <a:rPr lang="en-GB" i="0" u="none" strike="noStrike" kern="1200" baseline="0" dirty="0">
                <a:solidFill>
                  <a:schemeClr val="tx1"/>
                </a:solidFill>
              </a:rPr>
              <a:t>1. </a:t>
            </a:r>
            <a:r>
              <a:rPr lang="en-GB" dirty="0"/>
              <a:t>Gall </a:t>
            </a:r>
            <a:r>
              <a:rPr lang="en-GB" dirty="0" err="1"/>
              <a:t>datblygiadau</a:t>
            </a:r>
            <a:r>
              <a:rPr lang="en-GB" dirty="0"/>
              <a:t> tai a </a:t>
            </a:r>
            <a:r>
              <a:rPr lang="en-GB" dirty="0" err="1"/>
              <a:t>diwydiannol</a:t>
            </a:r>
            <a:r>
              <a:rPr lang="en-GB" dirty="0"/>
              <a:t> </a:t>
            </a:r>
            <a:r>
              <a:rPr lang="en-GB" dirty="0" err="1"/>
              <a:t>sy'n</a:t>
            </a:r>
            <a:r>
              <a:rPr lang="en-GB" dirty="0"/>
              <a:t> </a:t>
            </a:r>
            <a:r>
              <a:rPr lang="en-GB" dirty="0" err="1"/>
              <a:t>rhy</a:t>
            </a:r>
            <a:r>
              <a:rPr lang="en-GB" dirty="0"/>
              <a:t> </a:t>
            </a:r>
            <a:r>
              <a:rPr lang="en-GB" dirty="0" err="1"/>
              <a:t>agos</a:t>
            </a:r>
            <a:r>
              <a:rPr lang="en-GB" dirty="0"/>
              <a:t> at y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greu</a:t>
            </a:r>
            <a:r>
              <a:rPr lang="en-GB" dirty="0"/>
              <a:t> </a:t>
            </a:r>
            <a:r>
              <a:rPr lang="en-GB" dirty="0" err="1"/>
              <a:t>problemau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atal</a:t>
            </a:r>
            <a:r>
              <a:rPr lang="en-GB" dirty="0"/>
              <a:t> </a:t>
            </a:r>
            <a:r>
              <a:rPr lang="en-GB" dirty="0" err="1"/>
              <a:t>olyniaeth</a:t>
            </a:r>
            <a:r>
              <a:rPr lang="en-GB" dirty="0"/>
              <a:t> </a:t>
            </a:r>
            <a:r>
              <a:rPr lang="en-GB" dirty="0" err="1"/>
              <a:t>rhag</a:t>
            </a:r>
            <a:r>
              <a:rPr lang="en-GB" dirty="0"/>
              <a:t> </a:t>
            </a:r>
            <a:r>
              <a:rPr lang="en-GB" dirty="0" err="1"/>
              <a:t>digwydd</a:t>
            </a:r>
            <a:r>
              <a:rPr lang="en-GB" dirty="0"/>
              <a:t> a </a:t>
            </a:r>
            <a:r>
              <a:rPr lang="en-GB" dirty="0" err="1"/>
              <a:t>thwyni</a:t>
            </a:r>
            <a:r>
              <a:rPr lang="en-GB" dirty="0"/>
              <a:t> </a:t>
            </a:r>
            <a:r>
              <a:rPr lang="en-GB" dirty="0" err="1"/>
              <a:t>rhag</a:t>
            </a:r>
            <a:r>
              <a:rPr lang="en-GB" dirty="0"/>
              <a:t> </a:t>
            </a:r>
            <a:r>
              <a:rPr lang="en-GB" dirty="0" err="1"/>
              <a:t>ffurfio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i="0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pPr>
              <a:defRPr/>
            </a:pPr>
            <a:endParaRPr lang="en-GB" dirty="0"/>
          </a:p>
          <a:p>
            <a:pPr>
              <a:defRPr/>
            </a:pPr>
            <a:r>
              <a:rPr lang="en-GB" i="0" u="none" strike="noStrike" kern="1200" baseline="0" dirty="0">
                <a:solidFill>
                  <a:schemeClr val="tx1"/>
                </a:solidFill>
              </a:rPr>
              <a:t>2. </a:t>
            </a:r>
            <a:r>
              <a:rPr lang="en-GB" dirty="0"/>
              <a:t>Mae </a:t>
            </a:r>
            <a:r>
              <a:rPr lang="en-GB" dirty="0" err="1"/>
              <a:t>gorsefydlogi’n</a:t>
            </a:r>
            <a:r>
              <a:rPr lang="en-GB" dirty="0"/>
              <a:t> </a:t>
            </a:r>
            <a:r>
              <a:rPr lang="en-GB" dirty="0" err="1"/>
              <a:t>fygythiad</a:t>
            </a:r>
            <a:r>
              <a:rPr lang="en-GB" dirty="0"/>
              <a:t> </a:t>
            </a:r>
            <a:r>
              <a:rPr lang="en-GB" dirty="0" err="1"/>
              <a:t>mawr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/>
              <a:t>Mae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noeth</a:t>
            </a:r>
            <a:r>
              <a:rPr lang="en-GB" dirty="0"/>
              <a:t> </a:t>
            </a:r>
            <a:r>
              <a:rPr lang="en-GB" dirty="0" err="1"/>
              <a:t>sy'n</a:t>
            </a:r>
            <a:r>
              <a:rPr lang="en-GB" dirty="0"/>
              <a:t> </a:t>
            </a:r>
            <a:r>
              <a:rPr lang="en-GB" dirty="0" err="1"/>
              <a:t>gallu</a:t>
            </a:r>
            <a:r>
              <a:rPr lang="en-GB" dirty="0"/>
              <a:t> </a:t>
            </a:r>
            <a:r>
              <a:rPr lang="en-GB" dirty="0" err="1"/>
              <a:t>symud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/>
              <a:t>Mae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planhigion</a:t>
            </a:r>
            <a:r>
              <a:rPr lang="en-GB" dirty="0"/>
              <a:t> </a:t>
            </a:r>
            <a:r>
              <a:rPr lang="en-GB" dirty="0" err="1"/>
              <a:t>arbenigol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esblygu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dyfu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symudol</a:t>
            </a:r>
            <a:r>
              <a:rPr lang="en-GB" dirty="0"/>
              <a:t> </a:t>
            </a:r>
            <a:r>
              <a:rPr lang="en-GB" dirty="0" err="1"/>
              <a:t>yma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 err="1"/>
              <a:t>Roedd</a:t>
            </a:r>
            <a:r>
              <a:rPr lang="en-GB" dirty="0"/>
              <a:t> y </a:t>
            </a:r>
            <a:r>
              <a:rPr lang="en-GB" dirty="0" err="1"/>
              <a:t>rheolaeth</a:t>
            </a:r>
            <a:r>
              <a:rPr lang="en-GB" dirty="0"/>
              <a:t> </a:t>
            </a:r>
            <a:r>
              <a:rPr lang="en-GB" dirty="0" err="1"/>
              <a:t>flaenorol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credu</a:t>
            </a:r>
            <a:r>
              <a:rPr lang="en-GB" dirty="0"/>
              <a:t> bod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sefydlogi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ac felly </a:t>
            </a:r>
            <a:r>
              <a:rPr lang="en-GB" dirty="0" err="1"/>
              <a:t>roedd</a:t>
            </a:r>
            <a:r>
              <a:rPr lang="en-GB" dirty="0"/>
              <a:t> </a:t>
            </a:r>
            <a:r>
              <a:rPr lang="en-GB" dirty="0" err="1"/>
              <a:t>glaswelltau'n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plannu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/>
              <a:t>a </a:t>
            </a:r>
            <a:r>
              <a:rPr lang="en-GB" dirty="0" err="1"/>
              <a:t>ffensys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codi</a:t>
            </a:r>
            <a:r>
              <a:rPr lang="en-GB" dirty="0"/>
              <a:t> </a:t>
            </a:r>
            <a:r>
              <a:rPr lang="en-GB" dirty="0" err="1"/>
              <a:t>o'u</a:t>
            </a:r>
            <a:r>
              <a:rPr lang="en-GB" dirty="0"/>
              <a:t> </a:t>
            </a:r>
            <a:r>
              <a:rPr lang="en-GB" dirty="0" err="1"/>
              <a:t>cwmpas</a:t>
            </a:r>
            <a:r>
              <a:rPr lang="en-GB" dirty="0"/>
              <a:t> a </a:t>
            </a:r>
            <a:r>
              <a:rPr lang="en-GB" dirty="0" err="1"/>
              <a:t>dywedwyd</a:t>
            </a:r>
            <a:r>
              <a:rPr lang="en-GB" dirty="0"/>
              <a:t> </a:t>
            </a:r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bobl</a:t>
            </a:r>
            <a:r>
              <a:rPr lang="en-GB" dirty="0"/>
              <a:t> am </a:t>
            </a:r>
            <a:r>
              <a:rPr lang="en-GB" dirty="0" err="1"/>
              <a:t>gadw</a:t>
            </a:r>
            <a:r>
              <a:rPr lang="en-GB" dirty="0"/>
              <a:t> </a:t>
            </a:r>
            <a:r>
              <a:rPr lang="en-GB" dirty="0" err="1"/>
              <a:t>allan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/>
              <a:t>Mae </a:t>
            </a:r>
            <a:r>
              <a:rPr lang="en-GB" dirty="0" err="1"/>
              <a:t>hyn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golygu</a:t>
            </a:r>
            <a:r>
              <a:rPr lang="en-GB" dirty="0"/>
              <a:t> bod </a:t>
            </a:r>
            <a:r>
              <a:rPr lang="en-GB" dirty="0" err="1"/>
              <a:t>llawer</a:t>
            </a:r>
            <a:r>
              <a:rPr lang="en-GB" dirty="0"/>
              <a:t> </a:t>
            </a:r>
            <a:r>
              <a:rPr lang="en-GB" dirty="0" err="1"/>
              <a:t>gormod</a:t>
            </a:r>
            <a:r>
              <a:rPr lang="en-GB" dirty="0"/>
              <a:t> o </a:t>
            </a:r>
            <a:r>
              <a:rPr lang="en-GB" dirty="0" err="1"/>
              <a:t>lystyfiant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tyfu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ac </a:t>
            </a:r>
            <a:r>
              <a:rPr lang="en-GB" dirty="0" err="1"/>
              <a:t>maent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colli</a:t>
            </a:r>
            <a:r>
              <a:rPr lang="en-GB" dirty="0"/>
              <a:t> </a:t>
            </a:r>
            <a:r>
              <a:rPr lang="en-GB" dirty="0" err="1"/>
              <a:t>llawer</a:t>
            </a:r>
            <a:r>
              <a:rPr lang="en-GB" dirty="0"/>
              <a:t> o </a:t>
            </a:r>
            <a:r>
              <a:rPr lang="en-GB" dirty="0" err="1"/>
              <a:t>ardaloedd</a:t>
            </a:r>
            <a:r>
              <a:rPr lang="en-GB" dirty="0"/>
              <a:t> o </a:t>
            </a:r>
            <a:r>
              <a:rPr lang="en-GB" dirty="0" err="1"/>
              <a:t>dywod</a:t>
            </a:r>
            <a:r>
              <a:rPr lang="en-GB" dirty="0"/>
              <a:t> </a:t>
            </a:r>
            <a:r>
              <a:rPr lang="en-GB" dirty="0" err="1"/>
              <a:t>noeth</a:t>
            </a:r>
            <a:r>
              <a:rPr lang="en-GB" dirty="0"/>
              <a:t> </a:t>
            </a:r>
            <a:r>
              <a:rPr lang="en-GB" dirty="0" err="1"/>
              <a:t>sy'n</a:t>
            </a:r>
            <a:r>
              <a:rPr lang="en-GB" dirty="0"/>
              <a:t> </a:t>
            </a:r>
            <a:r>
              <a:rPr lang="en-GB" dirty="0" err="1"/>
              <a:t>wirioneddol</a:t>
            </a:r>
            <a:r>
              <a:rPr lang="en-GB" dirty="0"/>
              <a:t> </a:t>
            </a:r>
            <a:r>
              <a:rPr lang="en-GB" dirty="0" err="1"/>
              <a:t>bwysig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blanhigion</a:t>
            </a:r>
            <a:r>
              <a:rPr lang="en-GB" dirty="0"/>
              <a:t> a </a:t>
            </a:r>
            <a:r>
              <a:rPr lang="en-GB" dirty="0" err="1"/>
              <a:t>bywyd</a:t>
            </a:r>
            <a:r>
              <a:rPr lang="en-GB" dirty="0"/>
              <a:t> </a:t>
            </a:r>
            <a:r>
              <a:rPr lang="en-GB" dirty="0" err="1"/>
              <a:t>gwyllt</a:t>
            </a:r>
            <a:r>
              <a:rPr lang="en-GB" dirty="0"/>
              <a:t> y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i="0" u="none" strike="noStrike" kern="1200" baseline="0">
              <a:solidFill>
                <a:schemeClr val="tx1"/>
              </a:solidFill>
              <a:cs typeface="Calibri"/>
            </a:endParaRPr>
          </a:p>
          <a:p>
            <a:endParaRPr lang="en-GB" dirty="0"/>
          </a:p>
          <a:p>
            <a:r>
              <a:rPr lang="en-GB" i="0" u="none" strike="noStrike" kern="1200" baseline="0" dirty="0">
                <a:solidFill>
                  <a:schemeClr val="tx1"/>
                </a:solidFill>
              </a:rPr>
              <a:t>3. </a:t>
            </a:r>
            <a:r>
              <a:rPr lang="en-GB" dirty="0"/>
              <a:t>Mae </a:t>
            </a:r>
            <a:r>
              <a:rPr lang="en-GB" dirty="0" err="1"/>
              <a:t>rhywogaethau</a:t>
            </a:r>
            <a:r>
              <a:rPr lang="en-GB" dirty="0"/>
              <a:t> </a:t>
            </a:r>
            <a:r>
              <a:rPr lang="en-GB" dirty="0" err="1"/>
              <a:t>ymledol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fygythiad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gynefinoedd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rhain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blanhigion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ddylai</a:t>
            </a:r>
            <a:r>
              <a:rPr lang="en-GB" dirty="0"/>
              <a:t> </a:t>
            </a:r>
            <a:r>
              <a:rPr lang="en-GB" dirty="0" err="1"/>
              <a:t>dyfu’n</a:t>
            </a:r>
            <a:r>
              <a:rPr lang="en-GB" dirty="0"/>
              <a:t> </a:t>
            </a:r>
            <a:r>
              <a:rPr lang="en-GB" dirty="0" err="1"/>
              <a:t>naturiol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lleoliad</a:t>
            </a:r>
            <a:r>
              <a:rPr lang="en-GB" dirty="0"/>
              <a:t> </a:t>
            </a:r>
            <a:r>
              <a:rPr lang="en-GB" dirty="0" err="1"/>
              <a:t>yma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/>
              <a:t>a gallant </a:t>
            </a:r>
            <a:r>
              <a:rPr lang="en-GB" dirty="0" err="1"/>
              <a:t>dagu</a:t>
            </a:r>
            <a:r>
              <a:rPr lang="en-GB" dirty="0"/>
              <a:t> a </a:t>
            </a:r>
            <a:r>
              <a:rPr lang="en-GB" dirty="0" err="1"/>
              <a:t>llethu’r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/>
              <a:t>Mae </a:t>
            </a:r>
            <a:r>
              <a:rPr lang="en-GB" dirty="0" err="1"/>
              <a:t>hyn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gadael</a:t>
            </a:r>
            <a:r>
              <a:rPr lang="en-GB" dirty="0"/>
              <a:t> </a:t>
            </a:r>
            <a:r>
              <a:rPr lang="en-GB" dirty="0" err="1"/>
              <a:t>llai</a:t>
            </a:r>
            <a:r>
              <a:rPr lang="en-GB" dirty="0"/>
              <a:t> o le </a:t>
            </a:r>
            <a:r>
              <a:rPr lang="en-GB" dirty="0" err="1"/>
              <a:t>i'r</a:t>
            </a:r>
            <a:r>
              <a:rPr lang="en-GB" dirty="0"/>
              <a:t> </a:t>
            </a:r>
            <a:r>
              <a:rPr lang="en-GB" dirty="0" err="1"/>
              <a:t>planhigion</a:t>
            </a:r>
            <a:r>
              <a:rPr lang="en-GB" dirty="0"/>
              <a:t> </a:t>
            </a:r>
            <a:r>
              <a:rPr lang="en-GB" dirty="0" err="1"/>
              <a:t>brodorol</a:t>
            </a:r>
            <a:r>
              <a:rPr lang="en-GB" dirty="0"/>
              <a:t> a </a:t>
            </a:r>
            <a:r>
              <a:rPr lang="en-GB" dirty="0" err="1"/>
              <a:t>ddylai</a:t>
            </a:r>
            <a:r>
              <a:rPr lang="en-GB" dirty="0"/>
              <a:t> </a:t>
            </a:r>
            <a:r>
              <a:rPr lang="en-GB" dirty="0" err="1"/>
              <a:t>fyw</a:t>
            </a:r>
            <a:r>
              <a:rPr lang="en-GB" dirty="0"/>
              <a:t> </a:t>
            </a:r>
            <a:r>
              <a:rPr lang="en-GB" dirty="0" err="1"/>
              <a:t>yno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/>
              <a:t>Er </a:t>
            </a:r>
            <a:r>
              <a:rPr lang="en-GB" dirty="0" err="1"/>
              <a:t>enghraifft</a:t>
            </a:r>
            <a:r>
              <a:rPr lang="en-GB" dirty="0"/>
              <a:t>,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rhafnwydd</a:t>
            </a:r>
            <a:r>
              <a:rPr lang="en-GB" dirty="0"/>
              <a:t> y </a:t>
            </a:r>
            <a:r>
              <a:rPr lang="en-GB" dirty="0" err="1"/>
              <a:t>môr</a:t>
            </a:r>
            <a:r>
              <a:rPr lang="en-GB" dirty="0"/>
              <a:t> 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(</a:t>
            </a:r>
            <a:r>
              <a:rPr lang="en-GB" i="0" u="none" strike="noStrike" kern="1200" baseline="0" dirty="0" err="1">
                <a:solidFill>
                  <a:schemeClr val="tx1"/>
                </a:solidFill>
              </a:rPr>
              <a:t>Hippophae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i="0" u="none" strike="noStrike" kern="1200" baseline="0" dirty="0" err="1">
                <a:solidFill>
                  <a:schemeClr val="tx1"/>
                </a:solidFill>
              </a:rPr>
              <a:t>rhamnoides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) (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llun</a:t>
            </a:r>
            <a:r>
              <a:rPr lang="en-GB" dirty="0"/>
              <a:t> </a:t>
            </a:r>
            <a:r>
              <a:rPr lang="en-GB" dirty="0" err="1"/>
              <a:t>oren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)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ymledol</a:t>
            </a:r>
            <a:r>
              <a:rPr lang="en-GB" dirty="0"/>
              <a:t> </a:t>
            </a:r>
            <a:r>
              <a:rPr lang="en-GB" dirty="0" err="1"/>
              <a:t>iawn</a:t>
            </a:r>
            <a:r>
              <a:rPr lang="en-GB" dirty="0"/>
              <a:t> </a:t>
            </a:r>
            <a:r>
              <a:rPr lang="en-GB" dirty="0" err="1"/>
              <a:t>yng</a:t>
            </a:r>
            <a:r>
              <a:rPr lang="en-GB" dirty="0"/>
              <a:t> </a:t>
            </a:r>
            <a:r>
              <a:rPr lang="en-GB" dirty="0" err="1"/>
              <a:t>Ngogledd</a:t>
            </a:r>
            <a:r>
              <a:rPr lang="en-GB" dirty="0"/>
              <a:t> </a:t>
            </a:r>
            <a:r>
              <a:rPr lang="en-GB" dirty="0" err="1"/>
              <a:t>Dyfnaint</a:t>
            </a:r>
            <a:r>
              <a:rPr lang="en-GB" dirty="0"/>
              <a:t> ac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lledaenu'n</a:t>
            </a:r>
            <a:r>
              <a:rPr lang="en-GB" dirty="0"/>
              <a:t> </a:t>
            </a:r>
            <a:r>
              <a:rPr lang="en-GB" dirty="0" err="1"/>
              <a:t>gyflym</a:t>
            </a:r>
            <a:r>
              <a:rPr lang="en-GB" dirty="0"/>
              <a:t> </a:t>
            </a:r>
            <a:r>
              <a:rPr lang="en-GB" dirty="0" err="1"/>
              <a:t>dros</a:t>
            </a:r>
            <a:r>
              <a:rPr lang="en-GB" dirty="0"/>
              <a:t> y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gysgodi</a:t>
            </a:r>
            <a:r>
              <a:rPr lang="en-GB" dirty="0"/>
              <a:t> </a:t>
            </a:r>
            <a:r>
              <a:rPr lang="en-GB" dirty="0" err="1"/>
              <a:t>planhigion</a:t>
            </a:r>
            <a:r>
              <a:rPr lang="en-GB" dirty="0"/>
              <a:t> </a:t>
            </a:r>
            <a:r>
              <a:rPr lang="en-GB" dirty="0" err="1"/>
              <a:t>eraill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/>
              <a:t>Mae </a:t>
            </a:r>
            <a:r>
              <a:rPr lang="en-GB" dirty="0" err="1"/>
              <a:t>hefyd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trwsio’r</a:t>
            </a:r>
            <a:r>
              <a:rPr lang="en-GB" dirty="0"/>
              <a:t> 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nitrogen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pridd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wneud</a:t>
            </a:r>
            <a:r>
              <a:rPr lang="en-GB" dirty="0"/>
              <a:t> y </a:t>
            </a:r>
            <a:r>
              <a:rPr lang="en-GB" dirty="0" err="1"/>
              <a:t>pridd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fwy</a:t>
            </a:r>
            <a:r>
              <a:rPr lang="en-GB" dirty="0"/>
              <a:t> </a:t>
            </a:r>
            <a:r>
              <a:rPr lang="en-GB" dirty="0" err="1"/>
              <a:t>ffrwythlon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sy'n</a:t>
            </a:r>
            <a:r>
              <a:rPr lang="en-GB" dirty="0"/>
              <a:t> </a:t>
            </a:r>
            <a:r>
              <a:rPr lang="en-GB" dirty="0" err="1"/>
              <a:t>caniatáu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hyd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oed</a:t>
            </a:r>
            <a:r>
              <a:rPr lang="en-GB" dirty="0"/>
              <a:t> </a:t>
            </a:r>
            <a:r>
              <a:rPr lang="en-GB" dirty="0" err="1"/>
              <a:t>mwy</a:t>
            </a:r>
            <a:r>
              <a:rPr lang="en-GB" dirty="0"/>
              <a:t> o </a:t>
            </a:r>
            <a:r>
              <a:rPr lang="en-GB" dirty="0" err="1"/>
              <a:t>lystyfiant</a:t>
            </a:r>
            <a:r>
              <a:rPr lang="en-GB" dirty="0"/>
              <a:t> </a:t>
            </a:r>
            <a:r>
              <a:rPr lang="en-GB" dirty="0" err="1"/>
              <a:t>dyfu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>
              <a:cs typeface="Calibri"/>
            </a:endParaRPr>
          </a:p>
          <a:p>
            <a:endParaRPr lang="en-GB" sz="1200" b="1" i="0" u="none" strike="noStrike" kern="1200" baseline="0" dirty="0">
              <a:solidFill>
                <a:schemeClr val="tx1"/>
              </a:solidFill>
              <a:latin typeface="+mn-lt"/>
              <a:cs typeface="Calibri"/>
            </a:endParaRP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95AA9D-B1C5-4E7F-ACB3-6F93ED1B7ED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013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822BC-F6CA-49DA-98AD-3C2EF3F96A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07FF5D-D671-419F-89B5-3AB6CAA580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E65935-800D-4444-955A-698844A33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A1331-7799-4995-B320-CF6977C10D77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AC02AF-E556-42C4-8A71-51600A86D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452D3-4BE5-40C0-9381-7141B01A4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02E38-6662-48EE-8551-02629479D7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647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0A7AD-95FF-44ED-9FA8-3E960E380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9471B6-4319-4EC4-A7FD-23E729370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8EF17-16E1-4CBF-B46C-CD73FD67E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A1331-7799-4995-B320-CF6977C10D77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9DCCF-CCE0-4719-AD6E-C141A7D7D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E5C36-507B-4EAB-8184-82F35A643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02E38-6662-48EE-8551-02629479D7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574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9440A5-F629-4EA6-9630-B111094020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4EB0B5-DF62-4185-A4C9-905BB7CA04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F7A578-FB42-41AB-A9A1-C8669A06E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A1331-7799-4995-B320-CF6977C10D77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C628C0-6E82-4647-A2C0-250976B60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781185-DF4A-4433-A87A-9639D3AE2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02E38-6662-48EE-8551-02629479D7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652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A3592-D1DE-4D11-8D74-12E6B2309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255D2-2328-4332-AD3E-7FBD30D95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89759-0529-4CD5-A633-682FB5413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A1331-7799-4995-B320-CF6977C10D77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014D19-5581-4FA2-A571-8C238E359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2B2B6-647E-4E6C-90C5-DDD83D0E5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02E38-6662-48EE-8551-02629479D7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448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DA097-9DE5-41A2-AF07-5F82C1588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655048-97B9-4DEA-852E-449F90DBF9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E320ED-F7B2-4A26-8BF2-7EB0FFFB4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A1331-7799-4995-B320-CF6977C10D77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E1B1E1-73F8-4F45-B7B1-0336D8E59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9F2355-5383-4C69-A39A-26F254694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02E38-6662-48EE-8551-02629479D7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346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337CA-F9F1-4C23-8A1F-9853E6D11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1503E5-1EB3-4934-97CC-27FEE4DDF3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C8B38D-0707-4DF1-8F7B-B999905370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117404-A3B2-411F-AA9A-BDD58DAE4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A1331-7799-4995-B320-CF6977C10D77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0C6D76-40A5-426B-B7EA-F4756BFEE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3F0FC2-02B0-4A42-BF1A-81C45AAA1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02E38-6662-48EE-8551-02629479D7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188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0B10F-A7CB-4CA2-8136-9B0AAB899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6C4FE-AA97-468E-B77B-58FC13308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F8FCBF-DDFF-4925-8BA5-054E43A38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C71CCE-737A-4D6C-846E-FCDE65B08C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7FD40E-9DEB-4F51-BFEA-54B6F1F267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628491-2574-49B3-98F4-7C8A2CC6B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A1331-7799-4995-B320-CF6977C10D77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1D5233-A832-4132-BD75-B06A6EA74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6EFBC0-5E46-4C5E-A494-7FDF2FC51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02E38-6662-48EE-8551-02629479D7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54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F83D4-FEB9-4671-93DA-5FC1D9F45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CB7356-39A7-4261-B84D-9EBC8B0CD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A1331-7799-4995-B320-CF6977C10D77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66E40-CBF7-41E9-AC48-AA93F0E79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D3B392-7A42-43F0-ADC7-0078007D2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02E38-6662-48EE-8551-02629479D7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968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024919-EF21-4A0C-9D29-F042BF05D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A1331-7799-4995-B320-CF6977C10D77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6FCFB7-E015-4CFE-A4E6-0C4CBAFAD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DCBAC3-5953-4559-925D-CD715AB8C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02E38-6662-48EE-8551-02629479D7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704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0D57C-81E1-4101-84D8-1600B35B8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21C67-4FC9-4160-B721-3F3BB761E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CB3B2F-AAB9-4523-AD93-3EC1BFD672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F0D093-E081-47A2-8719-5410913D2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A1331-7799-4995-B320-CF6977C10D77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799E35-113E-4391-9DBB-2003ADDCD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4CA2E7-C79A-45AD-8A1E-B91CA6FD5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02E38-6662-48EE-8551-02629479D7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936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E2283-C4F0-4F3F-ACB4-042A10B96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AB0AE4-5CFA-491E-881E-4DE461B6C7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62628B-BA3F-4CAD-A9F1-159BDA5065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2B1685-BE8B-4E05-8539-EAE975D8A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A1331-7799-4995-B320-CF6977C10D77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76D98F-95CD-4889-B16E-F9E6D8005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C61C2A-7C4F-4455-B839-AA17A9BDC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02E38-6662-48EE-8551-02629479D7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191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91191D-F8CA-4CEB-9E7D-B3468DEB7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489B8F-43B5-4D49-938E-F819E83E9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2DAA51-5A71-4D64-8FF6-67D590350C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A1331-7799-4995-B320-CF6977C10D77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B88050-47C0-42D1-8135-150483F88D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4DA51A-CF00-4697-957C-E03AADF16A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02E38-6662-48EE-8551-02629479D7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9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ynamicdunescapes.co.uk/get-involved/schools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BF72572-84B3-4B13-99AE-D8D0C9D62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235661" cy="1344854"/>
          </a:xfrm>
        </p:spPr>
        <p:txBody>
          <a:bodyPr>
            <a:normAutofit/>
          </a:bodyPr>
          <a:lstStyle/>
          <a:p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Cyflwyno</a:t>
            </a:r>
            <a:r>
              <a:rPr lang="en-GB" sz="3600" dirty="0">
                <a:solidFill>
                  <a:srgbClr val="00A0A4"/>
                </a:solidFill>
                <a:latin typeface="Leelawadee"/>
                <a:cs typeface="Leelawadee"/>
              </a:rPr>
              <a:t> 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Twyni</a:t>
            </a:r>
            <a:r>
              <a:rPr lang="en-GB" sz="3600" dirty="0">
                <a:solidFill>
                  <a:srgbClr val="00A0A4"/>
                </a:solidFill>
                <a:latin typeface="Leelawadee"/>
                <a:cs typeface="Leelawadee"/>
              </a:rPr>
              <a:t> 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Tywod</a:t>
            </a:r>
            <a:r>
              <a:rPr lang="en-GB" sz="3600" dirty="0">
                <a:solidFill>
                  <a:srgbClr val="00A0A4"/>
                </a:solidFill>
                <a:latin typeface="Leelawadee"/>
                <a:cs typeface="Leelawadee"/>
              </a:rPr>
              <a:t> (CA3-4) : 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Nodiadau</a:t>
            </a:r>
            <a:r>
              <a:rPr lang="en-GB" sz="3600" dirty="0">
                <a:solidFill>
                  <a:srgbClr val="00A0A4"/>
                </a:solidFill>
                <a:latin typeface="Leelawadee"/>
                <a:cs typeface="Leelawadee"/>
              </a:rPr>
              <a:t> 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i</a:t>
            </a:r>
            <a:r>
              <a:rPr lang="en-GB" sz="3600" dirty="0">
                <a:solidFill>
                  <a:srgbClr val="00A0A4"/>
                </a:solidFill>
                <a:latin typeface="Leelawadee"/>
                <a:cs typeface="Leelawadee"/>
              </a:rPr>
              <a:t> 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Athrawon</a:t>
            </a:r>
            <a:endParaRPr lang="en-GB" sz="3600" dirty="0" err="1">
              <a:solidFill>
                <a:srgbClr val="00A0A4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F9A66F8-C4C6-4E01-8FE3-5100B2186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313" y="1382318"/>
            <a:ext cx="10322859" cy="204668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Disgrifiad</a:t>
            </a:r>
            <a:endParaRPr lang="en-GB" sz="1600" b="1" dirty="0" err="1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>
              <a:buNone/>
            </a:pPr>
            <a:r>
              <a:rPr lang="en-GB" sz="1600" dirty="0" err="1">
                <a:latin typeface="Leelawadee"/>
                <a:cs typeface="Leelawadee"/>
              </a:rPr>
              <a:t>Mae'r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cyflwyniad</a:t>
            </a:r>
            <a:r>
              <a:rPr lang="en-GB" sz="1600" dirty="0">
                <a:latin typeface="Leelawadee"/>
                <a:cs typeface="Leelawadee"/>
              </a:rPr>
              <a:t> PowerPoint </a:t>
            </a:r>
            <a:r>
              <a:rPr lang="en-GB" sz="1600" dirty="0" err="1">
                <a:latin typeface="Leelawadee"/>
                <a:cs typeface="Leelawadee"/>
              </a:rPr>
              <a:t>hwn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gyda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chyfarwyddiadau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adran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nodiadau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ar</a:t>
            </a:r>
            <a:r>
              <a:rPr lang="en-GB" sz="1600" dirty="0">
                <a:latin typeface="Leelawadee"/>
                <a:cs typeface="Leelawadee"/>
              </a:rPr>
              <a:t> bob </a:t>
            </a:r>
            <a:r>
              <a:rPr lang="en-GB" sz="1600" dirty="0" err="1">
                <a:latin typeface="Leelawadee"/>
                <a:cs typeface="Leelawadee"/>
              </a:rPr>
              <a:t>tudalen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cyflwyno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bywyd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gwyllt</a:t>
            </a:r>
            <a:r>
              <a:rPr lang="en-GB" sz="1600" dirty="0">
                <a:latin typeface="Leelawadee"/>
                <a:cs typeface="Leelawadee"/>
              </a:rPr>
              <a:t>, </a:t>
            </a:r>
            <a:r>
              <a:rPr lang="en-GB" sz="1600" dirty="0" err="1">
                <a:latin typeface="Leelawadee"/>
                <a:cs typeface="Leelawadee"/>
              </a:rPr>
              <a:t>hanes</a:t>
            </a:r>
            <a:r>
              <a:rPr lang="en-GB" sz="1600" dirty="0">
                <a:latin typeface="Leelawadee"/>
                <a:cs typeface="Leelawadee"/>
              </a:rPr>
              <a:t> a </a:t>
            </a:r>
            <a:r>
              <a:rPr lang="en-GB" sz="1600" dirty="0" err="1">
                <a:latin typeface="Leelawadee"/>
                <a:cs typeface="Leelawadee"/>
              </a:rPr>
              <a:t>nodweddion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systemau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twyni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tywod</a:t>
            </a:r>
            <a:r>
              <a:rPr lang="en-GB" sz="1600" dirty="0">
                <a:latin typeface="Leelawadee"/>
                <a:cs typeface="Leelawadee"/>
              </a:rPr>
              <a:t>. </a:t>
            </a:r>
            <a:r>
              <a:rPr lang="en-GB" sz="1600" dirty="0" err="1">
                <a:latin typeface="Leelawadee"/>
                <a:cs typeface="Leelawadee"/>
              </a:rPr>
              <a:t>Mae'n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defnyddio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astudiaethau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achos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yng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Ngogledd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Dyfnaint</a:t>
            </a:r>
            <a:r>
              <a:rPr lang="en-GB" sz="1600" dirty="0">
                <a:latin typeface="Leelawadee"/>
                <a:cs typeface="Leelawadee"/>
              </a:rPr>
              <a:t>.</a:t>
            </a:r>
          </a:p>
          <a:p>
            <a:pPr marL="0" indent="0">
              <a:buNone/>
            </a:pP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Amser: </a:t>
            </a:r>
            <a:r>
              <a:rPr lang="en-GB" sz="1600" b="1" dirty="0" err="1">
                <a:latin typeface="Leelawadee"/>
                <a:cs typeface="Leelawadee"/>
              </a:rPr>
              <a:t>Caniatewch</a:t>
            </a:r>
            <a:r>
              <a:rPr lang="en-GB" sz="1600" b="1" dirty="0">
                <a:latin typeface="Leelawadee"/>
                <a:cs typeface="Leelawadee"/>
              </a:rPr>
              <a:t> 30 </a:t>
            </a:r>
            <a:r>
              <a:rPr lang="en-GB" sz="1600" b="1" dirty="0" err="1">
                <a:latin typeface="Leelawadee"/>
                <a:cs typeface="Leelawadee"/>
              </a:rPr>
              <a:t>i</a:t>
            </a:r>
            <a:r>
              <a:rPr lang="en-GB" sz="1600" b="1" dirty="0">
                <a:latin typeface="Leelawadee"/>
                <a:cs typeface="Leelawadee"/>
              </a:rPr>
              <a:t> 40 </a:t>
            </a:r>
            <a:r>
              <a:rPr lang="en-GB" sz="1600" b="1" dirty="0" err="1">
                <a:latin typeface="Leelawadee"/>
                <a:cs typeface="Leelawadee"/>
              </a:rPr>
              <a:t>munud</a:t>
            </a:r>
            <a:r>
              <a:rPr lang="en-GB" sz="1600" b="1" dirty="0">
                <a:latin typeface="Leelawadee"/>
                <a:cs typeface="Leelawadee"/>
              </a:rPr>
              <a:t>.</a:t>
            </a:r>
          </a:p>
          <a:p>
            <a:pPr marL="0" indent="0">
              <a:buNone/>
            </a:pPr>
            <a:endParaRPr lang="en-GB" sz="16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>
              <a:buNone/>
            </a:pP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Mae’r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cysylltiadau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cwricwlwm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o’r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wers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hon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yn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cynnwys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: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2D7CCDD-6410-4A09-A054-3192C9025CE8}"/>
              </a:ext>
            </a:extLst>
          </p:cNvPr>
          <p:cNvSpPr txBox="1">
            <a:spLocks/>
          </p:cNvSpPr>
          <p:nvPr/>
        </p:nvSpPr>
        <p:spPr>
          <a:xfrm>
            <a:off x="934571" y="3433438"/>
            <a:ext cx="5161430" cy="46672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 err="1">
                <a:latin typeface="Leelawadee"/>
                <a:cs typeface="Leelawadee"/>
              </a:rPr>
              <a:t>Gwyddoniaeth</a:t>
            </a:r>
            <a:r>
              <a:rPr lang="en-GB" sz="1600" b="1" dirty="0">
                <a:latin typeface="Leelawadee"/>
                <a:cs typeface="Leelawadee"/>
              </a:rPr>
              <a:t> CA3</a:t>
            </a:r>
            <a:endParaRPr lang="en-GB" sz="1600" b="1" dirty="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>
              <a:buNone/>
            </a:pPr>
            <a:r>
              <a:rPr lang="en-GB" sz="1600" dirty="0" err="1">
                <a:latin typeface="Leelawadee"/>
                <a:cs typeface="Leelawadee"/>
              </a:rPr>
              <a:t>Rhyngweithio</a:t>
            </a:r>
            <a:r>
              <a:rPr lang="en-GB" sz="1600" dirty="0">
                <a:latin typeface="Leelawadee"/>
                <a:cs typeface="Leelawadee"/>
              </a:rPr>
              <a:t> a </a:t>
            </a:r>
            <a:r>
              <a:rPr lang="en-GB" sz="1600" dirty="0" err="1">
                <a:latin typeface="Leelawadee"/>
                <a:cs typeface="Leelawadee"/>
              </a:rPr>
              <a:t>rhyngddibyniaeth</a:t>
            </a:r>
            <a:r>
              <a:rPr lang="en-GB" sz="1600" dirty="0">
                <a:latin typeface="Leelawadee"/>
                <a:cs typeface="Leelawadee"/>
              </a:rPr>
              <a:t>; </a:t>
            </a:r>
            <a:r>
              <a:rPr lang="en-GB" sz="1600" dirty="0" err="1">
                <a:latin typeface="Leelawadee"/>
                <a:cs typeface="Leelawadee"/>
              </a:rPr>
              <a:t>Strwythur</a:t>
            </a:r>
            <a:r>
              <a:rPr lang="en-GB" sz="1600" dirty="0">
                <a:latin typeface="Leelawadee"/>
                <a:cs typeface="Leelawadee"/>
              </a:rPr>
              <a:t> a </a:t>
            </a:r>
            <a:r>
              <a:rPr lang="en-GB" sz="1600" dirty="0" err="1">
                <a:latin typeface="Leelawadee"/>
                <a:cs typeface="Leelawadee"/>
              </a:rPr>
              <a:t>Swyddogaethau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Organebau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Byw</a:t>
            </a:r>
            <a:r>
              <a:rPr lang="en-GB" sz="1600" dirty="0">
                <a:latin typeface="Leelawadee"/>
                <a:cs typeface="Leelawadee"/>
              </a:rPr>
              <a:t>.</a:t>
            </a:r>
          </a:p>
          <a:p>
            <a:pPr marL="0" indent="0">
              <a:buNone/>
            </a:pPr>
            <a:r>
              <a:rPr lang="en-GB" sz="1600" b="1" dirty="0">
                <a:latin typeface="Leelawadee"/>
                <a:cs typeface="Leelawadee"/>
              </a:rPr>
              <a:t>Hanes CA3</a:t>
            </a:r>
            <a:endParaRPr lang="en-GB" sz="1600" b="1" dirty="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>
              <a:buNone/>
            </a:pPr>
            <a:r>
              <a:rPr lang="en-GB" sz="1600" dirty="0" err="1">
                <a:latin typeface="Leelawadee"/>
                <a:cs typeface="Leelawadee"/>
              </a:rPr>
              <a:t>Dyfnhau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dealltwriaeth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gronolegol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myfyrwyr</a:t>
            </a:r>
            <a:r>
              <a:rPr lang="en-GB" sz="1600" dirty="0">
                <a:latin typeface="Leelawadee"/>
                <a:cs typeface="Leelawadee"/>
              </a:rPr>
              <a:t> o </a:t>
            </a:r>
            <a:r>
              <a:rPr lang="en-GB" sz="1600" dirty="0" err="1">
                <a:latin typeface="Leelawadee"/>
                <a:cs typeface="Leelawadee"/>
              </a:rPr>
              <a:t>hanes</a:t>
            </a:r>
            <a:r>
              <a:rPr lang="en-GB" sz="1600" dirty="0">
                <a:latin typeface="Leelawadee"/>
                <a:cs typeface="Leelawadee"/>
              </a:rPr>
              <a:t>; </a:t>
            </a:r>
            <a:r>
              <a:rPr lang="en-GB" sz="1600" dirty="0" err="1">
                <a:latin typeface="Leelawadee"/>
                <a:cs typeface="Leelawadee"/>
              </a:rPr>
              <a:t>astudio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hanes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lleol</a:t>
            </a:r>
            <a:r>
              <a:rPr lang="en-GB" sz="1600" dirty="0">
                <a:latin typeface="Leelawadee"/>
                <a:cs typeface="Leelawadee"/>
              </a:rPr>
              <a:t>.</a:t>
            </a:r>
          </a:p>
          <a:p>
            <a:pPr marL="0" indent="0">
              <a:buNone/>
            </a:pPr>
            <a:r>
              <a:rPr lang="en-GB" sz="1600" b="1" dirty="0" err="1">
                <a:latin typeface="Leelawadee"/>
                <a:cs typeface="Leelawadee"/>
              </a:rPr>
              <a:t>Daearyddiaeth</a:t>
            </a:r>
            <a:r>
              <a:rPr lang="en-GB" sz="1600" b="1" dirty="0">
                <a:latin typeface="Leelawadee"/>
                <a:cs typeface="Leelawadee"/>
              </a:rPr>
              <a:t> CA3</a:t>
            </a:r>
            <a:endParaRPr lang="en-GB" sz="1600" b="1" dirty="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>
              <a:buNone/>
            </a:pPr>
            <a:r>
              <a:rPr lang="en-GB" sz="1600" dirty="0">
                <a:latin typeface="Leelawadee"/>
                <a:cs typeface="Leelawadee"/>
              </a:rPr>
              <a:t>Deall </a:t>
            </a:r>
            <a:r>
              <a:rPr lang="en-GB" sz="1600" dirty="0" err="1">
                <a:latin typeface="Leelawadee"/>
                <a:cs typeface="Leelawadee"/>
              </a:rPr>
              <a:t>sut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mae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prosesau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dynol</a:t>
            </a:r>
            <a:r>
              <a:rPr lang="en-GB" sz="1600" dirty="0">
                <a:latin typeface="Leelawadee"/>
                <a:cs typeface="Leelawadee"/>
              </a:rPr>
              <a:t> a </a:t>
            </a:r>
            <a:r>
              <a:rPr lang="en-GB" sz="1600" dirty="0" err="1">
                <a:latin typeface="Leelawadee"/>
                <a:cs typeface="Leelawadee"/>
              </a:rPr>
              <a:t>ffisegol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rhyngweithio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i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ddylanwadu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dirweddau</a:t>
            </a:r>
            <a:r>
              <a:rPr lang="en-GB" sz="1600" dirty="0">
                <a:latin typeface="Leelawadee"/>
                <a:cs typeface="Leelawadee"/>
              </a:rPr>
              <a:t>, </a:t>
            </a:r>
            <a:r>
              <a:rPr lang="en-GB" sz="1600" dirty="0" err="1">
                <a:latin typeface="Leelawadee"/>
                <a:cs typeface="Leelawadee"/>
              </a:rPr>
              <a:t>amgylcheddau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a'r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hinsawdd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sy’n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newid</a:t>
            </a:r>
            <a:r>
              <a:rPr lang="en-GB" sz="1600" dirty="0">
                <a:latin typeface="Leelawadee"/>
                <a:cs typeface="Leelawadee"/>
              </a:rPr>
              <a:t>; </a:t>
            </a:r>
            <a:r>
              <a:rPr lang="en-GB" sz="1600" dirty="0" err="1">
                <a:latin typeface="Leelawadee"/>
                <a:cs typeface="Leelawadee"/>
              </a:rPr>
              <a:t>daearyddiaeth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ffisegol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cysylltu</a:t>
            </a:r>
            <a:r>
              <a:rPr lang="en-GB" sz="1600" dirty="0">
                <a:latin typeface="Leelawadee"/>
                <a:cs typeface="Leelawadee"/>
              </a:rPr>
              <a:t> â </a:t>
            </a:r>
            <a:r>
              <a:rPr lang="en-GB" sz="1600" dirty="0" err="1">
                <a:latin typeface="Leelawadee"/>
                <a:cs typeface="Leelawadee"/>
              </a:rPr>
              <a:t>phridd</a:t>
            </a:r>
            <a:r>
              <a:rPr lang="en-GB" sz="1600" dirty="0">
                <a:latin typeface="Leelawadee"/>
                <a:cs typeface="Leelawadee"/>
              </a:rPr>
              <a:t>, </a:t>
            </a:r>
            <a:r>
              <a:rPr lang="en-GB" sz="1600" dirty="0" err="1">
                <a:latin typeface="Leelawadee"/>
                <a:cs typeface="Leelawadee"/>
              </a:rPr>
              <a:t>tywydd</a:t>
            </a:r>
            <a:r>
              <a:rPr lang="en-GB" sz="1600" dirty="0">
                <a:latin typeface="Leelawadee"/>
                <a:cs typeface="Leelawadee"/>
              </a:rPr>
              <a:t>, </a:t>
            </a:r>
            <a:r>
              <a:rPr lang="en-GB" sz="1600" dirty="0" err="1">
                <a:latin typeface="Leelawadee"/>
                <a:cs typeface="Leelawadee"/>
              </a:rPr>
              <a:t>hinsawdd</a:t>
            </a:r>
            <a:r>
              <a:rPr lang="en-GB" sz="1600" dirty="0">
                <a:latin typeface="Leelawadee"/>
                <a:cs typeface="Leelawadee"/>
              </a:rPr>
              <a:t> a </a:t>
            </a:r>
            <a:r>
              <a:rPr lang="en-GB" sz="1600" dirty="0" err="1">
                <a:latin typeface="Leelawadee"/>
                <a:cs typeface="Leelawadee"/>
              </a:rPr>
              <a:t>hydroleg</a:t>
            </a:r>
            <a:r>
              <a:rPr lang="en-GB" sz="1600" dirty="0">
                <a:latin typeface="Leelawadee"/>
                <a:cs typeface="Leelawadee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600" b="1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BE0423-62A2-4011-BD73-38C47C4C076D}"/>
              </a:ext>
            </a:extLst>
          </p:cNvPr>
          <p:cNvSpPr txBox="1">
            <a:spLocks/>
          </p:cNvSpPr>
          <p:nvPr/>
        </p:nvSpPr>
        <p:spPr>
          <a:xfrm>
            <a:off x="6243828" y="3546081"/>
            <a:ext cx="5161430" cy="33119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latin typeface="Leelawadee"/>
                <a:cs typeface="Leelawadee"/>
              </a:rPr>
              <a:t>TGAU </a:t>
            </a:r>
            <a:r>
              <a:rPr lang="en-GB" sz="1600" b="1" dirty="0" err="1">
                <a:latin typeface="Leelawadee"/>
                <a:cs typeface="Leelawadee"/>
              </a:rPr>
              <a:t>Gwyddoniaeth</a:t>
            </a:r>
            <a:endParaRPr lang="en-GB" sz="1600" b="1" dirty="0" err="1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>
              <a:buNone/>
            </a:pPr>
            <a:r>
              <a:rPr lang="en-GB" sz="1600" dirty="0" err="1">
                <a:latin typeface="Leelawadee"/>
                <a:cs typeface="Leelawadee"/>
              </a:rPr>
              <a:t>Ecosystemau</a:t>
            </a:r>
            <a:r>
              <a:rPr lang="en-GB" sz="1600" dirty="0">
                <a:latin typeface="Leelawadee"/>
                <a:cs typeface="Leelawadee"/>
              </a:rPr>
              <a:t> – </a:t>
            </a:r>
            <a:r>
              <a:rPr lang="en-GB" sz="1600" dirty="0" err="1">
                <a:latin typeface="Leelawadee"/>
                <a:cs typeface="Leelawadee"/>
              </a:rPr>
              <a:t>bioamrywiaeth</a:t>
            </a:r>
            <a:r>
              <a:rPr lang="en-GB" sz="1600" dirty="0">
                <a:latin typeface="Leelawadee"/>
                <a:cs typeface="Leelawadee"/>
              </a:rPr>
              <a:t>, </a:t>
            </a:r>
            <a:r>
              <a:rPr lang="en-GB" sz="1600" dirty="0" err="1">
                <a:latin typeface="Leelawadee"/>
                <a:cs typeface="Leelawadee"/>
              </a:rPr>
              <a:t>addasiadau</a:t>
            </a:r>
            <a:r>
              <a:rPr lang="en-GB" sz="1600" dirty="0">
                <a:latin typeface="Leelawadee"/>
                <a:cs typeface="Leelawadee"/>
              </a:rPr>
              <a:t>, </a:t>
            </a:r>
            <a:r>
              <a:rPr lang="en-GB" sz="1600" dirty="0" err="1">
                <a:latin typeface="Leelawadee"/>
                <a:cs typeface="Leelawadee"/>
              </a:rPr>
              <a:t>effeithiau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cadarnhaol</a:t>
            </a:r>
            <a:r>
              <a:rPr lang="en-GB" sz="1600" dirty="0">
                <a:latin typeface="Leelawadee"/>
                <a:cs typeface="Leelawadee"/>
              </a:rPr>
              <a:t> a </a:t>
            </a:r>
            <a:r>
              <a:rPr lang="en-GB" sz="1600" dirty="0" err="1">
                <a:latin typeface="Leelawadee"/>
                <a:cs typeface="Leelawadee"/>
              </a:rPr>
              <a:t>negyddol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bodau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dynol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ecosystemau</a:t>
            </a:r>
            <a:r>
              <a:rPr lang="en-GB" sz="1600" dirty="0">
                <a:latin typeface="Leelawadee"/>
                <a:cs typeface="Leelawadee"/>
              </a:rPr>
              <a:t>; </a:t>
            </a:r>
            <a:r>
              <a:rPr lang="en-GB" sz="1600" dirty="0" err="1">
                <a:latin typeface="Leelawadee"/>
                <a:cs typeface="Leelawadee"/>
              </a:rPr>
              <a:t>adnoddau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dŵr</a:t>
            </a:r>
            <a:r>
              <a:rPr lang="en-GB" sz="1600" dirty="0">
                <a:latin typeface="Leelawadee"/>
                <a:cs typeface="Leelawadee"/>
              </a:rPr>
              <a:t> y </a:t>
            </a:r>
            <a:r>
              <a:rPr lang="en-GB" sz="1600" dirty="0" err="1">
                <a:latin typeface="Leelawadee"/>
                <a:cs typeface="Leelawadee"/>
              </a:rPr>
              <a:t>Ddaear</a:t>
            </a:r>
            <a:r>
              <a:rPr lang="en-GB" sz="1600" dirty="0">
                <a:latin typeface="Leelawadee"/>
                <a:cs typeface="Leelawadee"/>
              </a:rPr>
              <a:t>.</a:t>
            </a:r>
          </a:p>
          <a:p>
            <a:pPr marL="0" indent="0">
              <a:buNone/>
            </a:pPr>
            <a:r>
              <a:rPr lang="en-GB" sz="1600" b="1" dirty="0">
                <a:latin typeface="Leelawadee"/>
                <a:cs typeface="Leelawadee"/>
              </a:rPr>
              <a:t>TGAU Hanes</a:t>
            </a:r>
            <a:endParaRPr lang="en-GB" sz="1600" b="1" dirty="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>
              <a:buNone/>
            </a:pPr>
            <a:r>
              <a:rPr lang="en-GB" sz="1600" dirty="0">
                <a:latin typeface="Leelawadee"/>
                <a:cs typeface="Leelawadee"/>
              </a:rPr>
              <a:t>Hanes </a:t>
            </a:r>
            <a:r>
              <a:rPr lang="en-GB" sz="1600" dirty="0" err="1">
                <a:latin typeface="Leelawadee"/>
                <a:cs typeface="Leelawadee"/>
              </a:rPr>
              <a:t>o'n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cwmpas</a:t>
            </a:r>
            <a:endParaRPr lang="en-GB" sz="1600" dirty="0" err="1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>
              <a:buNone/>
            </a:pPr>
            <a:r>
              <a:rPr lang="en-GB" sz="1600" b="1" dirty="0">
                <a:latin typeface="Leelawadee"/>
                <a:cs typeface="Leelawadee"/>
              </a:rPr>
              <a:t>TGAU </a:t>
            </a:r>
            <a:r>
              <a:rPr lang="en-GB" sz="1600" b="1" dirty="0" err="1">
                <a:latin typeface="Leelawadee"/>
                <a:cs typeface="Leelawadee"/>
              </a:rPr>
              <a:t>Daearyddiaeth</a:t>
            </a:r>
            <a:endParaRPr lang="en-GB" sz="1600" b="1" dirty="0" err="1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>
              <a:buNone/>
            </a:pPr>
            <a:r>
              <a:rPr lang="en-GB" sz="1600" dirty="0">
                <a:latin typeface="Leelawadee"/>
                <a:cs typeface="Leelawadee"/>
              </a:rPr>
              <a:t>AQA </a:t>
            </a:r>
            <a:r>
              <a:rPr lang="en-GB" sz="1600" dirty="0" err="1">
                <a:latin typeface="Leelawadee"/>
                <a:cs typeface="Leelawadee"/>
              </a:rPr>
              <a:t>Newid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Hinsawdd</a:t>
            </a:r>
            <a:r>
              <a:rPr lang="en-GB" sz="1600" dirty="0">
                <a:latin typeface="Leelawadee"/>
                <a:cs typeface="Leelawadee"/>
              </a:rPr>
              <a:t>, </a:t>
            </a:r>
            <a:r>
              <a:rPr lang="en-GB" sz="1600" dirty="0" err="1">
                <a:latin typeface="Leelawadee"/>
                <a:cs typeface="Leelawadee"/>
              </a:rPr>
              <a:t>Ecosystemau</a:t>
            </a:r>
            <a:r>
              <a:rPr lang="en-GB" sz="1600" dirty="0">
                <a:latin typeface="Leelawadee"/>
                <a:cs typeface="Leelawadee"/>
              </a:rPr>
              <a:t>; Edexcel 4.2 Mae </a:t>
            </a:r>
            <a:r>
              <a:rPr lang="en-GB" sz="1600" dirty="0" err="1">
                <a:latin typeface="Leelawadee"/>
                <a:cs typeface="Leelawadee"/>
              </a:rPr>
              <a:t>prosesau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ffisegol</a:t>
            </a:r>
            <a:r>
              <a:rPr lang="en-GB" sz="1600" dirty="0">
                <a:latin typeface="Leelawadee"/>
                <a:cs typeface="Leelawadee"/>
              </a:rPr>
              <a:t> a </a:t>
            </a:r>
            <a:r>
              <a:rPr lang="en-GB" sz="1600" dirty="0" err="1">
                <a:latin typeface="Leelawadee"/>
                <a:cs typeface="Leelawadee"/>
              </a:rPr>
              <a:t>dynol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cydweithio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i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greu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tirweddau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unigryw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yn</a:t>
            </a:r>
            <a:r>
              <a:rPr lang="en-GB" sz="1600" dirty="0">
                <a:latin typeface="Leelawadee"/>
                <a:cs typeface="Leelawadee"/>
              </a:rPr>
              <a:t> y DU</a:t>
            </a:r>
          </a:p>
          <a:p>
            <a:pPr marL="0" indent="0">
              <a:buNone/>
            </a:pPr>
            <a:endParaRPr lang="en-GB" sz="1600" b="1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05023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DCC1A8-838D-47E8-AD80-38CE59CD8C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3777"/>
          <a:stretch/>
        </p:blipFill>
        <p:spPr>
          <a:xfrm>
            <a:off x="74824" y="1761896"/>
            <a:ext cx="12117176" cy="50028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59D145-F9D8-4C29-B4F9-94B82AE3D625}"/>
              </a:ext>
            </a:extLst>
          </p:cNvPr>
          <p:cNvSpPr txBox="1"/>
          <p:nvPr/>
        </p:nvSpPr>
        <p:spPr>
          <a:xfrm>
            <a:off x="2531166" y="825059"/>
            <a:ext cx="7235686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Olyniaeth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: Sut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mae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twyni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tywod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yn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cael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eu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ffurfio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?</a:t>
            </a:r>
          </a:p>
          <a:p>
            <a:endParaRPr lang="en-GB" sz="28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A6D8D6-961E-5811-570C-C44707481F37}"/>
              </a:ext>
            </a:extLst>
          </p:cNvPr>
          <p:cNvSpPr txBox="1"/>
          <p:nvPr/>
        </p:nvSpPr>
        <p:spPr>
          <a:xfrm>
            <a:off x="544973" y="1972518"/>
            <a:ext cx="1774785" cy="646331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y-GB" b="1" dirty="0">
                <a:solidFill>
                  <a:srgbClr val="C00000"/>
                </a:solidFill>
                <a:ea typeface="+mn-lt"/>
                <a:cs typeface="+mn-lt"/>
              </a:rPr>
              <a:t>Gwyntoedd mewndirol</a:t>
            </a:r>
            <a:endParaRPr lang="en-GB" b="1" dirty="0">
              <a:solidFill>
                <a:srgbClr val="C00000"/>
              </a:solidFill>
              <a:ea typeface="+mn-lt"/>
              <a:cs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4F5B2A-2ED3-54DE-37FB-3DE63B1DFB00}"/>
              </a:ext>
            </a:extLst>
          </p:cNvPr>
          <p:cNvSpPr txBox="1"/>
          <p:nvPr/>
        </p:nvSpPr>
        <p:spPr>
          <a:xfrm>
            <a:off x="79576" y="5577551"/>
            <a:ext cx="1540879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y-GB" b="1" dirty="0">
                <a:ea typeface="+mn-lt"/>
                <a:cs typeface="+mn-lt"/>
              </a:rPr>
              <a:t>Twyn sefydlog</a:t>
            </a:r>
            <a:endParaRPr lang="en-GB" b="1" dirty="0">
              <a:ea typeface="+mn-lt"/>
              <a:cs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1ED870-75CF-B01C-9CD2-797AE1276B9D}"/>
              </a:ext>
            </a:extLst>
          </p:cNvPr>
          <p:cNvSpPr txBox="1"/>
          <p:nvPr/>
        </p:nvSpPr>
        <p:spPr>
          <a:xfrm>
            <a:off x="1943582" y="5256835"/>
            <a:ext cx="1290094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y-GB" b="1" dirty="0">
                <a:ea typeface="+mn-lt"/>
                <a:cs typeface="+mn-lt"/>
              </a:rPr>
              <a:t>Twyn sy'n symud</a:t>
            </a:r>
            <a:endParaRPr lang="en-GB" b="1" dirty="0">
              <a:ea typeface="+mn-lt"/>
              <a:cs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7E38FE-2A3E-7D04-6B64-039D5F7D6574}"/>
              </a:ext>
            </a:extLst>
          </p:cNvPr>
          <p:cNvSpPr txBox="1"/>
          <p:nvPr/>
        </p:nvSpPr>
        <p:spPr>
          <a:xfrm>
            <a:off x="3846171" y="2580189"/>
            <a:ext cx="1338322" cy="3737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0E4849-95CE-D021-8832-0499837C77AE}"/>
              </a:ext>
            </a:extLst>
          </p:cNvPr>
          <p:cNvSpPr txBox="1"/>
          <p:nvPr/>
        </p:nvSpPr>
        <p:spPr>
          <a:xfrm>
            <a:off x="3846171" y="2493378"/>
            <a:ext cx="1859182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y-GB" b="1" dirty="0">
                <a:solidFill>
                  <a:schemeClr val="accent4">
                    <a:lumMod val="75000"/>
                  </a:schemeClr>
                </a:solidFill>
                <a:ea typeface="+mn-lt"/>
                <a:cs typeface="+mn-lt"/>
              </a:rPr>
              <a:t>Gwaddod tywod</a:t>
            </a:r>
            <a:endParaRPr lang="en-GB" b="1" dirty="0">
              <a:solidFill>
                <a:schemeClr val="accent4">
                  <a:lumMod val="75000"/>
                </a:schemeClr>
              </a:solidFill>
              <a:ea typeface="+mn-lt"/>
              <a:cs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A94AC1-2C3F-902E-42C2-9BBB6471571F}"/>
              </a:ext>
            </a:extLst>
          </p:cNvPr>
          <p:cNvSpPr txBox="1"/>
          <p:nvPr/>
        </p:nvSpPr>
        <p:spPr>
          <a:xfrm>
            <a:off x="3325312" y="5261658"/>
            <a:ext cx="1232220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y-GB" b="1" dirty="0">
                <a:ea typeface="+mn-lt"/>
                <a:cs typeface="+mn-lt"/>
              </a:rPr>
              <a:t>Twyn embryonig</a:t>
            </a:r>
            <a:endParaRPr lang="en-GB" b="1" dirty="0">
              <a:ea typeface="+mn-lt"/>
              <a:cs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461BF8-014A-716C-9786-990773F70443}"/>
              </a:ext>
            </a:extLst>
          </p:cNvPr>
          <p:cNvSpPr txBox="1"/>
          <p:nvPr/>
        </p:nvSpPr>
        <p:spPr>
          <a:xfrm>
            <a:off x="4656399" y="5319531"/>
            <a:ext cx="228358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y-GB" b="1" dirty="0">
                <a:ea typeface="+mn-lt"/>
                <a:cs typeface="+mn-lt"/>
              </a:rPr>
              <a:t>Llystyfiant blynyddol y llinellau symudol </a:t>
            </a:r>
            <a:endParaRPr lang="en-GB" b="1" dirty="0">
              <a:ea typeface="+mn-lt"/>
              <a:cs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AF6DA1-0275-37BD-2ADA-6C40BD149703}"/>
              </a:ext>
            </a:extLst>
          </p:cNvPr>
          <p:cNvSpPr txBox="1"/>
          <p:nvPr/>
        </p:nvSpPr>
        <p:spPr>
          <a:xfrm>
            <a:off x="6093589" y="6100821"/>
            <a:ext cx="1338322" cy="37376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y-GB" b="1" dirty="0">
                <a:latin typeface="WordVisi_MSFontService"/>
              </a:rPr>
              <a:t>Traeth</a:t>
            </a:r>
            <a:endParaRPr lang="en-GB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122A7F-E354-EFAF-68EA-5FEC40AAD6D2}"/>
              </a:ext>
            </a:extLst>
          </p:cNvPr>
          <p:cNvSpPr txBox="1"/>
          <p:nvPr/>
        </p:nvSpPr>
        <p:spPr>
          <a:xfrm>
            <a:off x="10270119" y="4171707"/>
            <a:ext cx="1762727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y-GB" b="1" dirty="0">
                <a:solidFill>
                  <a:schemeClr val="bg2">
                    <a:lumMod val="50000"/>
                  </a:schemeClr>
                </a:solidFill>
                <a:ea typeface="+mn-lt"/>
                <a:cs typeface="+mn-lt"/>
              </a:rPr>
              <a:t>Drifft arfordirol</a:t>
            </a:r>
            <a:endParaRPr lang="en-GB" b="1" dirty="0">
              <a:solidFill>
                <a:schemeClr val="bg2">
                  <a:lumMod val="50000"/>
                </a:schemeClr>
              </a:solidFill>
              <a:ea typeface="+mn-lt"/>
              <a:cs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2F348D-4917-3803-E0BC-C16AD80BB3D3}"/>
              </a:ext>
            </a:extLst>
          </p:cNvPr>
          <p:cNvSpPr txBox="1"/>
          <p:nvPr/>
        </p:nvSpPr>
        <p:spPr>
          <a:xfrm>
            <a:off x="9286273" y="2348695"/>
            <a:ext cx="1965283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y-GB" b="1" dirty="0">
                <a:solidFill>
                  <a:schemeClr val="tx2"/>
                </a:solidFill>
                <a:ea typeface="+mn-lt"/>
                <a:cs typeface="+mn-lt"/>
              </a:rPr>
              <a:t>Gwyntoedd morol</a:t>
            </a:r>
            <a:endParaRPr lang="en-GB" b="1" dirty="0">
              <a:solidFill>
                <a:schemeClr val="tx2"/>
              </a:solidFill>
              <a:ea typeface="+mn-lt"/>
              <a:cs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78916F-F52C-E9E6-BFFB-3F8CCAAE5441}"/>
              </a:ext>
            </a:extLst>
          </p:cNvPr>
          <p:cNvSpPr txBox="1"/>
          <p:nvPr/>
        </p:nvSpPr>
        <p:spPr>
          <a:xfrm>
            <a:off x="9286271" y="6149049"/>
            <a:ext cx="1782018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y-GB" b="1" dirty="0">
                <a:ea typeface="+mn-lt"/>
                <a:cs typeface="+mn-lt"/>
              </a:rPr>
              <a:t>Traeth Islanwol</a:t>
            </a:r>
            <a:endParaRPr lang="en-GB" b="1" dirty="0">
              <a:ea typeface="+mn-lt"/>
              <a:cs typeface="+mn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D9B259-C346-2B01-A30C-42A1EAA78D45}"/>
              </a:ext>
            </a:extLst>
          </p:cNvPr>
          <p:cNvSpPr txBox="1"/>
          <p:nvPr/>
        </p:nvSpPr>
        <p:spPr>
          <a:xfrm>
            <a:off x="7328221" y="5444923"/>
            <a:ext cx="1174347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y-GB" sz="2000" b="1" dirty="0">
                <a:solidFill>
                  <a:schemeClr val="accent4">
                    <a:lumMod val="75000"/>
                  </a:schemeClr>
                </a:solidFill>
                <a:ea typeface="+mn-lt"/>
                <a:cs typeface="+mn-lt"/>
              </a:rPr>
              <a:t>Croniant</a:t>
            </a:r>
            <a:endParaRPr lang="en-GB" sz="2000" b="1" dirty="0">
              <a:solidFill>
                <a:schemeClr val="accent4">
                  <a:lumMod val="75000"/>
                </a:schemeClr>
              </a:solidFill>
              <a:ea typeface="+mn-lt"/>
              <a:cs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0DCB2C-0D46-87E1-44C4-D94ACFC427D0}"/>
              </a:ext>
            </a:extLst>
          </p:cNvPr>
          <p:cNvSpPr txBox="1"/>
          <p:nvPr/>
        </p:nvSpPr>
        <p:spPr>
          <a:xfrm>
            <a:off x="7415031" y="4036669"/>
            <a:ext cx="1087538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y-GB" sz="2000" b="1" dirty="0">
                <a:solidFill>
                  <a:schemeClr val="accent2">
                    <a:lumMod val="75000"/>
                  </a:schemeClr>
                </a:solidFill>
                <a:ea typeface="+mn-lt"/>
                <a:cs typeface="+mn-lt"/>
              </a:rPr>
              <a:t>Erydiad</a:t>
            </a:r>
            <a:endParaRPr lang="en-GB" sz="2000" b="1" dirty="0">
              <a:solidFill>
                <a:schemeClr val="accent2">
                  <a:lumMod val="75000"/>
                </a:schemeClr>
              </a:solidFill>
              <a:ea typeface="+mn-lt"/>
              <a:cs typeface="+mn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66E91C-91E0-62AC-0A92-E82CABEEBC67}"/>
              </a:ext>
            </a:extLst>
          </p:cNvPr>
          <p:cNvSpPr txBox="1"/>
          <p:nvPr/>
        </p:nvSpPr>
        <p:spPr>
          <a:xfrm>
            <a:off x="6132171" y="2773100"/>
            <a:ext cx="2177486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y-GB" b="1" dirty="0">
                <a:ea typeface="+mn-lt"/>
                <a:cs typeface="+mn-lt"/>
              </a:rPr>
              <a:t>Cludiant </a:t>
            </a:r>
            <a:r>
              <a:rPr lang="cy-GB" b="1" dirty="0" err="1">
                <a:ea typeface="+mn-lt"/>
                <a:cs typeface="+mn-lt"/>
              </a:rPr>
              <a:t>aoeliaidd</a:t>
            </a:r>
            <a:r>
              <a:rPr lang="cy-GB" dirty="0">
                <a:ea typeface="+mn-lt"/>
                <a:cs typeface="+mn-lt"/>
              </a:rPr>
              <a:t> </a:t>
            </a:r>
            <a:endParaRPr lang="en-GB" dirty="0">
              <a:ea typeface="+mn-lt"/>
              <a:cs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7E4570-D82A-2F74-8AD2-BAB1C6CE418E}"/>
              </a:ext>
            </a:extLst>
          </p:cNvPr>
          <p:cNvSpPr txBox="1"/>
          <p:nvPr/>
        </p:nvSpPr>
        <p:spPr>
          <a:xfrm>
            <a:off x="4429728" y="4248873"/>
            <a:ext cx="1022429" cy="5907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9E4905-BB28-24F5-E845-9560E8AE730A}"/>
              </a:ext>
            </a:extLst>
          </p:cNvPr>
          <p:cNvSpPr txBox="1"/>
          <p:nvPr/>
        </p:nvSpPr>
        <p:spPr>
          <a:xfrm>
            <a:off x="1813366" y="6105644"/>
            <a:ext cx="1796487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y-GB" b="1" dirty="0">
                <a:ea typeface="+mn-lt"/>
                <a:cs typeface="+mn-lt"/>
              </a:rPr>
              <a:t>Twyni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4907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44F356-CCC1-47FF-8DC4-C1449AA596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92"/>
          <a:stretch/>
        </p:blipFill>
        <p:spPr>
          <a:xfrm>
            <a:off x="8312381" y="2086360"/>
            <a:ext cx="3879619" cy="32871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6F7FE4A-53F5-48EF-89C9-5428028886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350"/>
          <a:stretch/>
        </p:blipFill>
        <p:spPr>
          <a:xfrm>
            <a:off x="0" y="2086360"/>
            <a:ext cx="4124554" cy="32871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B20F15-B474-4B08-AC28-F697076466DB}"/>
              </a:ext>
            </a:extLst>
          </p:cNvPr>
          <p:cNvSpPr txBox="1"/>
          <p:nvPr/>
        </p:nvSpPr>
        <p:spPr>
          <a:xfrm>
            <a:off x="3364729" y="842962"/>
            <a:ext cx="546892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Pam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mae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twyni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tywod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yn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bwysig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?</a:t>
            </a:r>
          </a:p>
        </p:txBody>
      </p:sp>
      <p:pic>
        <p:nvPicPr>
          <p:cNvPr id="9" name="Picture 8" descr="A butterfly on a flower&#10;&#10;Description automatically generated">
            <a:extLst>
              <a:ext uri="{FF2B5EF4-FFF2-40B4-BE49-F238E27FC236}">
                <a16:creationId xmlns:a16="http://schemas.microsoft.com/office/drawing/2014/main" id="{F41FC583-B81A-445A-B918-BBC6E49882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61"/>
          <a:stretch/>
        </p:blipFill>
        <p:spPr>
          <a:xfrm>
            <a:off x="4232216" y="2086359"/>
            <a:ext cx="3978334" cy="32871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404BEFE-A00B-4A6D-98C4-19CEB96FA06C}"/>
              </a:ext>
            </a:extLst>
          </p:cNvPr>
          <p:cNvSpPr txBox="1"/>
          <p:nvPr/>
        </p:nvSpPr>
        <p:spPr>
          <a:xfrm>
            <a:off x="621002" y="5447388"/>
            <a:ext cx="3254812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Amddiffyn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ein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harfordir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rhag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stormydd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a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llifogydd</a:t>
            </a:r>
            <a:endParaRPr lang="en-GB" sz="2400" dirty="0" err="1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260CB3-5FFA-41F5-B39C-C3E3DEE6A559}"/>
              </a:ext>
            </a:extLst>
          </p:cNvPr>
          <p:cNvSpPr txBox="1"/>
          <p:nvPr/>
        </p:nvSpPr>
        <p:spPr>
          <a:xfrm>
            <a:off x="4229100" y="5485488"/>
            <a:ext cx="397727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Darparu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cynefin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hanfodol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ar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gyfer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bywyd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gwyllt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a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bioamrywiaeth</a:t>
            </a:r>
            <a:endParaRPr lang="en-GB" sz="2400" dirty="0" err="1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E4C874-CF90-431B-92CC-512574213CEF}"/>
              </a:ext>
            </a:extLst>
          </p:cNvPr>
          <p:cNvSpPr txBox="1"/>
          <p:nvPr/>
        </p:nvSpPr>
        <p:spPr>
          <a:xfrm>
            <a:off x="8566951" y="5447388"/>
            <a:ext cx="3263099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Amddiffyn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ein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harfordir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rhag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erydiad</a:t>
            </a:r>
            <a:endParaRPr lang="en-GB" sz="2400" dirty="0" err="1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7844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3E42C2D-04D9-46A0-B22A-02B849C39C93}"/>
              </a:ext>
            </a:extLst>
          </p:cNvPr>
          <p:cNvSpPr txBox="1"/>
          <p:nvPr/>
        </p:nvSpPr>
        <p:spPr>
          <a:xfrm>
            <a:off x="1162722" y="530328"/>
            <a:ext cx="935059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Pa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fygythiadau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mae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twyni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tywod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yn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eu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hwynebu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yn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y DU?</a:t>
            </a:r>
          </a:p>
        </p:txBody>
      </p:sp>
      <p:pic>
        <p:nvPicPr>
          <p:cNvPr id="8" name="Picture 7" descr="A pile of fresh produce sitting on top of a tree&#10;&#10;Description automatically generated">
            <a:extLst>
              <a:ext uri="{FF2B5EF4-FFF2-40B4-BE49-F238E27FC236}">
                <a16:creationId xmlns:a16="http://schemas.microsoft.com/office/drawing/2014/main" id="{81004FE2-C982-459A-9019-8F2D4887EB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354" y="1174006"/>
            <a:ext cx="3685343" cy="4913790"/>
          </a:xfrm>
          <a:prstGeom prst="rect">
            <a:avLst/>
          </a:prstGeom>
        </p:spPr>
      </p:pic>
      <p:pic>
        <p:nvPicPr>
          <p:cNvPr id="11" name="Picture 10" descr="A picture containing bird&#10;&#10;Description automatically generated">
            <a:extLst>
              <a:ext uri="{FF2B5EF4-FFF2-40B4-BE49-F238E27FC236}">
                <a16:creationId xmlns:a16="http://schemas.microsoft.com/office/drawing/2014/main" id="{59E73EC0-1B30-4244-A18A-B503D50BD3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03" y="1174006"/>
            <a:ext cx="3685343" cy="49137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5D4098C-F0BC-43DF-8A9A-B1E065327FFF}"/>
              </a:ext>
            </a:extLst>
          </p:cNvPr>
          <p:cNvSpPr txBox="1"/>
          <p:nvPr/>
        </p:nvSpPr>
        <p:spPr>
          <a:xfrm>
            <a:off x="644699" y="6208256"/>
            <a:ext cx="328394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Datblygiad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arfordirol</a:t>
            </a:r>
            <a:endParaRPr lang="en-GB" sz="2400" dirty="0" err="1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A570B9-FFBC-40CF-9ABB-AC30FD00BCB5}"/>
              </a:ext>
            </a:extLst>
          </p:cNvPr>
          <p:cNvSpPr txBox="1"/>
          <p:nvPr/>
        </p:nvSpPr>
        <p:spPr>
          <a:xfrm>
            <a:off x="4530226" y="6087796"/>
            <a:ext cx="3685343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Gorsefydlogi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a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cholli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tywod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noeth</a:t>
            </a:r>
            <a:endParaRPr lang="en-GB" sz="2400" dirty="0" err="1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3966AF-C982-4C21-8D62-41DF8F7779FD}"/>
              </a:ext>
            </a:extLst>
          </p:cNvPr>
          <p:cNvSpPr txBox="1"/>
          <p:nvPr/>
        </p:nvSpPr>
        <p:spPr>
          <a:xfrm>
            <a:off x="8321849" y="6211836"/>
            <a:ext cx="377924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Rhywogaethau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ymledol</a:t>
            </a:r>
            <a:endParaRPr lang="en-GB" sz="2400" dirty="0" err="1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3" name="Picture 2" descr="A picture containing grass, outdoor, standing, plant&#10;&#10;Description automatically generated">
            <a:extLst>
              <a:ext uri="{FF2B5EF4-FFF2-40B4-BE49-F238E27FC236}">
                <a16:creationId xmlns:a16="http://schemas.microsoft.com/office/drawing/2014/main" id="{BB9C9DC6-F8C5-4E10-925E-3F47E6F0B8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0" r="19097"/>
          <a:stretch/>
        </p:blipFill>
        <p:spPr>
          <a:xfrm>
            <a:off x="4093240" y="1174006"/>
            <a:ext cx="4005519" cy="4913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72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4E80EB-5034-45E6-8F7B-459B7C38E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5" y="1889557"/>
            <a:ext cx="2733675" cy="42862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ADBB10-E769-4291-AB71-B977DD84A8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4034" y="1889557"/>
            <a:ext cx="2876550" cy="42862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ECE43F-C4C4-414B-BF25-37BBFA982F9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9947"/>
          <a:stretch/>
        </p:blipFill>
        <p:spPr>
          <a:xfrm>
            <a:off x="7056569" y="2461057"/>
            <a:ext cx="4756392" cy="31432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683851-6ED8-41D4-A719-73AC852C5699}"/>
              </a:ext>
            </a:extLst>
          </p:cNvPr>
          <p:cNvSpPr txBox="1"/>
          <p:nvPr/>
        </p:nvSpPr>
        <p:spPr>
          <a:xfrm>
            <a:off x="558087" y="6303467"/>
            <a:ext cx="292633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 err="1"/>
              <a:t>Tegeirian</a:t>
            </a:r>
            <a:r>
              <a:rPr lang="en-GB" dirty="0"/>
              <a:t> y </a:t>
            </a:r>
            <a:r>
              <a:rPr lang="en-GB" dirty="0" err="1"/>
              <a:t>Fign</a:t>
            </a:r>
            <a:r>
              <a:rPr lang="en-GB" dirty="0"/>
              <a:t> </a:t>
            </a:r>
            <a:r>
              <a:rPr lang="en-GB" dirty="0" err="1"/>
              <a:t>Galchog</a:t>
            </a:r>
            <a:r>
              <a:rPr lang="en-GB" dirty="0"/>
              <a:t> (</a:t>
            </a:r>
            <a:r>
              <a:rPr lang="en-GB" dirty="0" err="1"/>
              <a:t>prin</a:t>
            </a:r>
            <a:r>
              <a:rPr lang="en-GB" dirty="0"/>
              <a:t>)</a:t>
            </a:r>
            <a:endParaRPr lang="en-GB" dirty="0">
              <a:ea typeface="Calibri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5DAC0B-7D42-46B6-A233-19411754401D}"/>
              </a:ext>
            </a:extLst>
          </p:cNvPr>
          <p:cNvSpPr txBox="1"/>
          <p:nvPr/>
        </p:nvSpPr>
        <p:spPr>
          <a:xfrm>
            <a:off x="4058516" y="6303467"/>
            <a:ext cx="240678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 err="1"/>
              <a:t>Tegeirian</a:t>
            </a:r>
            <a:r>
              <a:rPr lang="en-GB" dirty="0"/>
              <a:t> y </a:t>
            </a:r>
            <a:r>
              <a:rPr lang="en-GB" dirty="0" err="1"/>
              <a:t>Wenynen</a:t>
            </a:r>
            <a:endParaRPr lang="en-GB" dirty="0" err="1">
              <a:ea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7E1D19-8A85-4517-B66F-3CC0E5945746}"/>
              </a:ext>
            </a:extLst>
          </p:cNvPr>
          <p:cNvSpPr txBox="1"/>
          <p:nvPr/>
        </p:nvSpPr>
        <p:spPr>
          <a:xfrm>
            <a:off x="7598605" y="5934135"/>
            <a:ext cx="329824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/>
              <a:t>Cen </a:t>
            </a:r>
            <a:r>
              <a:rPr lang="en-GB" dirty="0" err="1"/>
              <a:t>Ŵy</a:t>
            </a:r>
            <a:r>
              <a:rPr lang="en-GB" dirty="0"/>
              <a:t> </a:t>
            </a:r>
            <a:r>
              <a:rPr lang="en-GB" dirty="0" err="1"/>
              <a:t>wedi'i</a:t>
            </a:r>
            <a:r>
              <a:rPr lang="en-GB" dirty="0"/>
              <a:t> </a:t>
            </a:r>
            <a:r>
              <a:rPr lang="en-GB" dirty="0" err="1"/>
              <a:t>Sgramblo</a:t>
            </a:r>
            <a:r>
              <a:rPr lang="en-GB" dirty="0"/>
              <a:t> (</a:t>
            </a:r>
            <a:r>
              <a:rPr lang="en-GB" dirty="0" err="1"/>
              <a:t>prin</a:t>
            </a:r>
            <a:r>
              <a:rPr lang="en-GB" dirty="0"/>
              <a:t>)</a:t>
            </a:r>
            <a:endParaRPr lang="en-GB" dirty="0">
              <a:ea typeface="Calibri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260C5E-A18C-48E9-8D58-897C5CDA53A2}"/>
              </a:ext>
            </a:extLst>
          </p:cNvPr>
          <p:cNvSpPr txBox="1"/>
          <p:nvPr/>
        </p:nvSpPr>
        <p:spPr>
          <a:xfrm>
            <a:off x="714375" y="418706"/>
            <a:ext cx="10763249" cy="16927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Planhigion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y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Twyni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Tywod</a:t>
            </a:r>
            <a:endParaRPr lang="en-GB" sz="2800" dirty="0" err="1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r>
              <a:rPr lang="en-GB" sz="2400" dirty="0"/>
              <a:t>Mae </a:t>
            </a:r>
            <a:r>
              <a:rPr lang="en-GB" sz="2400" dirty="0" err="1"/>
              <a:t>llawer</a:t>
            </a:r>
            <a:r>
              <a:rPr lang="en-GB" sz="2400" dirty="0"/>
              <a:t> o </a:t>
            </a:r>
            <a:r>
              <a:rPr lang="en-GB" sz="2400" dirty="0" err="1"/>
              <a:t>wahanol</a:t>
            </a:r>
            <a:r>
              <a:rPr lang="en-GB" sz="2400" dirty="0"/>
              <a:t> </a:t>
            </a:r>
            <a:r>
              <a:rPr lang="en-GB" sz="2400" dirty="0" err="1"/>
              <a:t>fathau</a:t>
            </a:r>
            <a:r>
              <a:rPr lang="en-GB" sz="2400" dirty="0"/>
              <a:t> o </a:t>
            </a:r>
            <a:r>
              <a:rPr lang="en-GB" sz="2400" dirty="0" err="1"/>
              <a:t>gynefinoedd</a:t>
            </a:r>
            <a:r>
              <a:rPr lang="en-GB" sz="2400" dirty="0"/>
              <a:t> </a:t>
            </a:r>
            <a:r>
              <a:rPr lang="en-GB" sz="2400" dirty="0" err="1"/>
              <a:t>mewn</a:t>
            </a:r>
            <a:r>
              <a:rPr lang="en-GB" sz="2400" dirty="0"/>
              <a:t> </a:t>
            </a:r>
            <a:r>
              <a:rPr lang="en-GB" sz="2400" dirty="0" err="1"/>
              <a:t>systemau</a:t>
            </a:r>
            <a:r>
              <a:rPr lang="en-GB" sz="2400" dirty="0"/>
              <a:t> </a:t>
            </a:r>
            <a:r>
              <a:rPr lang="en-GB" sz="2400" dirty="0" err="1"/>
              <a:t>twyni</a:t>
            </a:r>
            <a:r>
              <a:rPr lang="en-GB" sz="2400" dirty="0"/>
              <a:t> </a:t>
            </a:r>
            <a:r>
              <a:rPr lang="en-GB" sz="2400" dirty="0" err="1"/>
              <a:t>tywod</a:t>
            </a:r>
            <a:r>
              <a:rPr lang="en-GB" sz="2400" dirty="0"/>
              <a:t>, ac </a:t>
            </a:r>
            <a:r>
              <a:rPr lang="en-GB" sz="2400" dirty="0" err="1"/>
              <a:t>mae</a:t>
            </a:r>
            <a:r>
              <a:rPr lang="en-GB" sz="2400" dirty="0"/>
              <a:t> </a:t>
            </a:r>
            <a:r>
              <a:rPr lang="en-GB" sz="2400" dirty="0" err="1"/>
              <a:t>gwahanol</a:t>
            </a:r>
            <a:r>
              <a:rPr lang="en-GB" sz="2400" dirty="0"/>
              <a:t> </a:t>
            </a:r>
            <a:r>
              <a:rPr lang="en-GB" sz="2400" dirty="0" err="1"/>
              <a:t>blanhigion</a:t>
            </a:r>
            <a:r>
              <a:rPr lang="en-GB" sz="2400" dirty="0"/>
              <a:t> </a:t>
            </a:r>
            <a:r>
              <a:rPr lang="en-GB" sz="2400" dirty="0" err="1"/>
              <a:t>wedi</a:t>
            </a:r>
            <a:r>
              <a:rPr lang="en-GB" sz="2400" dirty="0"/>
              <a:t> </a:t>
            </a:r>
            <a:r>
              <a:rPr lang="en-GB" sz="2400" dirty="0" err="1"/>
              <a:t>addasu</a:t>
            </a:r>
            <a:r>
              <a:rPr lang="en-GB" sz="2400" dirty="0"/>
              <a:t>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fyw</a:t>
            </a:r>
            <a:r>
              <a:rPr lang="en-GB" sz="2400" dirty="0"/>
              <a:t> </a:t>
            </a:r>
            <a:r>
              <a:rPr lang="en-GB" sz="2400" dirty="0" err="1"/>
              <a:t>ynddynt</a:t>
            </a:r>
            <a:r>
              <a:rPr lang="en-GB" sz="2400" dirty="0"/>
              <a:t>.</a:t>
            </a:r>
            <a:endParaRPr lang="en-GB" sz="2400" dirty="0">
              <a:ea typeface="Calibri"/>
              <a:cs typeface="Calibri"/>
            </a:endParaRPr>
          </a:p>
          <a:p>
            <a:endParaRPr lang="en-GB" sz="2800" dirty="0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91544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AE456F9-1026-4AA3-A828-C526C87B6E9F}"/>
              </a:ext>
            </a:extLst>
          </p:cNvPr>
          <p:cNvSpPr txBox="1"/>
          <p:nvPr/>
        </p:nvSpPr>
        <p:spPr>
          <a:xfrm>
            <a:off x="4143375" y="756699"/>
            <a:ext cx="499110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Anifeiliaid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y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Twyni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Tywod</a:t>
            </a:r>
            <a:endParaRPr lang="en-GB" sz="2800" dirty="0" err="1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50B83B-BFB1-4D5C-94E1-CE7965391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325" y="1903268"/>
            <a:ext cx="2915903" cy="4493686"/>
          </a:xfrm>
          <a:prstGeom prst="rect">
            <a:avLst/>
          </a:prstGeom>
        </p:spPr>
      </p:pic>
      <p:pic>
        <p:nvPicPr>
          <p:cNvPr id="9" name="Picture 8" descr="A picture containing mammal, outdoor, grass, sitting&#10;&#10;Description automatically generated">
            <a:extLst>
              <a:ext uri="{FF2B5EF4-FFF2-40B4-BE49-F238E27FC236}">
                <a16:creationId xmlns:a16="http://schemas.microsoft.com/office/drawing/2014/main" id="{E29D224A-A95A-4E46-8604-70DABB633F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22" y="1900550"/>
            <a:ext cx="4235092" cy="29898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FCFBDD-2FE6-400C-A4E4-95EF905E45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9313" y="1900550"/>
            <a:ext cx="4244370" cy="298980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8F87BA0-58EC-4CEB-BA21-99E1410F23F6}"/>
              </a:ext>
            </a:extLst>
          </p:cNvPr>
          <p:cNvSpPr txBox="1"/>
          <p:nvPr/>
        </p:nvSpPr>
        <p:spPr>
          <a:xfrm>
            <a:off x="4679312" y="5095875"/>
            <a:ext cx="303593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 err="1"/>
              <a:t>Glöyn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 y </a:t>
            </a:r>
            <a:r>
              <a:rPr lang="en-GB" dirty="0" err="1"/>
              <a:t>Fritheg</a:t>
            </a:r>
            <a:r>
              <a:rPr lang="en-GB" dirty="0"/>
              <a:t> </a:t>
            </a:r>
            <a:r>
              <a:rPr lang="en-GB" dirty="0" err="1"/>
              <a:t>Werdd</a:t>
            </a:r>
            <a:endParaRPr lang="en-US" dirty="0" err="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BC7AD4-0B25-42FE-907B-8E209B913948}"/>
              </a:ext>
            </a:extLst>
          </p:cNvPr>
          <p:cNvSpPr txBox="1"/>
          <p:nvPr/>
        </p:nvSpPr>
        <p:spPr>
          <a:xfrm>
            <a:off x="255922" y="5105400"/>
            <a:ext cx="265872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 err="1"/>
              <a:t>Cwningod</a:t>
            </a:r>
            <a:r>
              <a:rPr lang="en-GB" dirty="0"/>
              <a:t> 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CC3616-5FFA-4ED3-A39E-9A56EA5AEDFF}"/>
              </a:ext>
            </a:extLst>
          </p:cNvPr>
          <p:cNvSpPr txBox="1"/>
          <p:nvPr/>
        </p:nvSpPr>
        <p:spPr>
          <a:xfrm>
            <a:off x="9134475" y="6391759"/>
            <a:ext cx="236220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 err="1"/>
              <a:t>Madfall</a:t>
            </a:r>
            <a:r>
              <a:rPr lang="en-GB" dirty="0"/>
              <a:t> y </a:t>
            </a:r>
            <a:r>
              <a:rPr lang="en-GB" dirty="0" err="1"/>
              <a:t>Tywod</a:t>
            </a:r>
            <a:endParaRPr lang="en-GB" dirty="0" err="1"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90AB461-0321-4CE6-B5C5-9CB3323F8BCD}"/>
              </a:ext>
            </a:extLst>
          </p:cNvPr>
          <p:cNvSpPr/>
          <p:nvPr/>
        </p:nvSpPr>
        <p:spPr>
          <a:xfrm>
            <a:off x="141622" y="5897295"/>
            <a:ext cx="8992853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Pam gall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cwningod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fod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yn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rhan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bwysig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o system o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dwyni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tywod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40865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E938306-94FE-4C80-A808-3DA460FEF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1638" y="1448261"/>
            <a:ext cx="5720036" cy="42950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5356FF2-591C-4C49-BC0D-0C1962CC2758}"/>
              </a:ext>
            </a:extLst>
          </p:cNvPr>
          <p:cNvSpPr txBox="1"/>
          <p:nvPr/>
        </p:nvSpPr>
        <p:spPr>
          <a:xfrm>
            <a:off x="5700395" y="445895"/>
            <a:ext cx="286748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GB" sz="3200" dirty="0" err="1">
                <a:solidFill>
                  <a:srgbClr val="008080"/>
                </a:solidFill>
                <a:latin typeface="Leelawadee"/>
                <a:cs typeface="Leelawadee"/>
              </a:rPr>
              <a:t>Pyllau</a:t>
            </a:r>
            <a:r>
              <a:rPr lang="en-GB" sz="32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3200" dirty="0" err="1">
                <a:solidFill>
                  <a:srgbClr val="008080"/>
                </a:solidFill>
                <a:latin typeface="Leelawadee"/>
                <a:cs typeface="Leelawadee"/>
              </a:rPr>
              <a:t>Twyni</a:t>
            </a:r>
            <a:endParaRPr lang="en-GB" sz="3200" i="0" u="none" strike="noStrike" kern="1200" cap="none" spc="0" normalizeH="0" baseline="0" noProof="0" dirty="0" err="1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8105A9-6EA5-4058-85C7-132CEF304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008" y="738283"/>
            <a:ext cx="4286250" cy="2857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B11B286-A3EB-4460-A9D3-16B4125D15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6459" y="3771900"/>
            <a:ext cx="4323904" cy="285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367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861C3E-0EC4-42EA-BA8A-879EC9FFFA9E}"/>
              </a:ext>
            </a:extLst>
          </p:cNvPr>
          <p:cNvSpPr txBox="1"/>
          <p:nvPr/>
        </p:nvSpPr>
        <p:spPr>
          <a:xfrm>
            <a:off x="5401065" y="645742"/>
            <a:ext cx="332912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008080"/>
                </a:solidFill>
                <a:latin typeface="Leelawadee"/>
                <a:cs typeface="Leelawadee"/>
              </a:rPr>
              <a:t> </a:t>
            </a:r>
            <a:r>
              <a:rPr lang="en-GB" sz="3600" dirty="0" err="1">
                <a:solidFill>
                  <a:srgbClr val="008080"/>
                </a:solidFill>
                <a:latin typeface="Leelawadee"/>
                <a:cs typeface="Leelawadee"/>
              </a:rPr>
              <a:t>Buchod</a:t>
            </a:r>
            <a:r>
              <a:rPr lang="en-GB" sz="3600" dirty="0">
                <a:solidFill>
                  <a:srgbClr val="008080"/>
                </a:solidFill>
                <a:latin typeface="Leelawadee"/>
                <a:cs typeface="Leelawadee"/>
              </a:rPr>
              <a:t> </a:t>
            </a:r>
            <a:endParaRPr lang="en-GB" sz="36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6" name="Picture 5" descr="A herd of cattle grazing on a lush green field&#10;&#10;Description automatically generated">
            <a:extLst>
              <a:ext uri="{FF2B5EF4-FFF2-40B4-BE49-F238E27FC236}">
                <a16:creationId xmlns:a16="http://schemas.microsoft.com/office/drawing/2014/main" id="{6CEB648F-D760-44F7-BABB-219FBA94FB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57" y="1463523"/>
            <a:ext cx="9510085" cy="509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826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E6995E1-052D-4BAD-B9A8-2D929C803BD6}"/>
              </a:ext>
            </a:extLst>
          </p:cNvPr>
          <p:cNvSpPr txBox="1"/>
          <p:nvPr/>
        </p:nvSpPr>
        <p:spPr>
          <a:xfrm>
            <a:off x="2114550" y="847970"/>
            <a:ext cx="803910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008080"/>
                </a:solidFill>
                <a:latin typeface="Leelawadee"/>
                <a:cs typeface="Leelawadee"/>
              </a:rPr>
              <a:t>Hanes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Leelawadee"/>
                <a:cs typeface="Leelawadee"/>
              </a:rPr>
              <a:t>: </a:t>
            </a:r>
            <a:r>
              <a:rPr lang="en-GB" sz="3200" dirty="0">
                <a:solidFill>
                  <a:srgbClr val="008080"/>
                </a:solidFill>
                <a:latin typeface="Leelawadee"/>
                <a:cs typeface="Leelawadee"/>
              </a:rPr>
              <a:t>Bad </a:t>
            </a:r>
            <a:r>
              <a:rPr lang="en-GB" sz="3200" dirty="0" err="1">
                <a:solidFill>
                  <a:srgbClr val="008080"/>
                </a:solidFill>
                <a:latin typeface="Leelawadee"/>
                <a:cs typeface="Leelawadee"/>
              </a:rPr>
              <a:t>Achub</a:t>
            </a:r>
            <a:r>
              <a:rPr lang="en-GB" sz="32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Leelawadee"/>
                <a:cs typeface="Leelawadee"/>
              </a:rPr>
              <a:t>Braunton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Leelawadee"/>
                <a:cs typeface="Leelawadee"/>
              </a:rPr>
              <a:t> </a:t>
            </a:r>
            <a:r>
              <a:rPr lang="en-GB" sz="3200" dirty="0" err="1">
                <a:solidFill>
                  <a:srgbClr val="008080"/>
                </a:solidFill>
                <a:latin typeface="Leelawadee"/>
                <a:cs typeface="Leelawadee"/>
              </a:rPr>
              <a:t>yn</a:t>
            </a:r>
            <a:r>
              <a:rPr lang="en-GB" sz="32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3200" dirty="0" err="1">
                <a:solidFill>
                  <a:srgbClr val="008080"/>
                </a:solidFill>
                <a:latin typeface="Leelawadee"/>
                <a:cs typeface="Leelawadee"/>
              </a:rPr>
              <a:t>Nyfnaint</a:t>
            </a:r>
            <a:r>
              <a:rPr lang="en-GB" sz="3200" dirty="0">
                <a:solidFill>
                  <a:srgbClr val="008080"/>
                </a:solidFill>
                <a:latin typeface="Leelawadee"/>
                <a:cs typeface="Leelawadee"/>
              </a:rPr>
              <a:t>.  </a:t>
            </a:r>
            <a:endParaRPr lang="en-US" dirty="0">
              <a:ea typeface="+mn-ea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4B6B08-A038-49D0-A2F3-C7A812B92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669" y="1482728"/>
            <a:ext cx="5403331" cy="30282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2BEF4CE-A23B-4BCF-BF35-45DF10CA85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82728"/>
            <a:ext cx="5201081" cy="29148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4D7167-734C-4EE7-A4A3-CF81F4C9BD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8008" y="4054495"/>
            <a:ext cx="5493735" cy="280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791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erson wearing a hat&#10;&#10;Description automatically generated">
            <a:extLst>
              <a:ext uri="{FF2B5EF4-FFF2-40B4-BE49-F238E27FC236}">
                <a16:creationId xmlns:a16="http://schemas.microsoft.com/office/drawing/2014/main" id="{A49726EE-43FD-418E-BAF8-180A88A827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5"/>
          <a:stretch/>
        </p:blipFill>
        <p:spPr>
          <a:xfrm>
            <a:off x="0" y="1484827"/>
            <a:ext cx="6888027" cy="43709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78899D-A6FD-4109-A002-B751A3953496}"/>
              </a:ext>
            </a:extLst>
          </p:cNvPr>
          <p:cNvSpPr txBox="1"/>
          <p:nvPr/>
        </p:nvSpPr>
        <p:spPr>
          <a:xfrm>
            <a:off x="3444013" y="804748"/>
            <a:ext cx="630841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008080"/>
                </a:solidFill>
                <a:latin typeface="Leelawadee"/>
                <a:cs typeface="Leelawadee"/>
              </a:rPr>
              <a:t>Hanes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Leelawadee"/>
                <a:cs typeface="Leelawadee"/>
              </a:rPr>
              <a:t>: </a:t>
            </a:r>
            <a:r>
              <a:rPr lang="en-GB" sz="3200" dirty="0" err="1">
                <a:solidFill>
                  <a:srgbClr val="008080"/>
                </a:solidFill>
                <a:latin typeface="Leelawadee"/>
                <a:cs typeface="Leelawadee"/>
              </a:rPr>
              <a:t>Milwyr</a:t>
            </a:r>
            <a:r>
              <a:rPr lang="en-GB" sz="32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3200" dirty="0" err="1">
                <a:solidFill>
                  <a:srgbClr val="008080"/>
                </a:solidFill>
                <a:latin typeface="Leelawadee"/>
                <a:cs typeface="Leelawadee"/>
              </a:rPr>
              <a:t>ar</a:t>
            </a:r>
            <a:r>
              <a:rPr lang="en-GB" sz="3200" dirty="0">
                <a:solidFill>
                  <a:srgbClr val="008080"/>
                </a:solidFill>
                <a:latin typeface="Leelawadee"/>
                <a:cs typeface="Leelawadee"/>
              </a:rPr>
              <a:t> y </a:t>
            </a:r>
            <a:r>
              <a:rPr lang="en-GB" sz="3200" dirty="0" err="1">
                <a:solidFill>
                  <a:srgbClr val="008080"/>
                </a:solidFill>
                <a:latin typeface="Leelawadee"/>
                <a:cs typeface="Leelawadee"/>
              </a:rPr>
              <a:t>Twyni</a:t>
            </a:r>
            <a:r>
              <a:rPr lang="en-GB" sz="3200" dirty="0">
                <a:solidFill>
                  <a:srgbClr val="008080"/>
                </a:solidFill>
                <a:latin typeface="Leelawadee"/>
                <a:cs typeface="Leelawadee"/>
              </a:rPr>
              <a:t>    </a:t>
            </a:r>
            <a:endParaRPr lang="en-US" dirty="0">
              <a:ea typeface="+mn-ea"/>
            </a:endParaRPr>
          </a:p>
        </p:txBody>
      </p:sp>
      <p:pic>
        <p:nvPicPr>
          <p:cNvPr id="7" name="Picture 6" descr="A vintage photo of a train&#10;&#10;Description automatically generated">
            <a:extLst>
              <a:ext uri="{FF2B5EF4-FFF2-40B4-BE49-F238E27FC236}">
                <a16:creationId xmlns:a16="http://schemas.microsoft.com/office/drawing/2014/main" id="{6944F6E5-1871-49F0-861C-2DDE23B2E7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584" y="1484827"/>
            <a:ext cx="6308416" cy="437092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2F90520-F249-4D85-B26F-EB1FF39F1AA4}"/>
              </a:ext>
            </a:extLst>
          </p:cNvPr>
          <p:cNvSpPr/>
          <p:nvPr/>
        </p:nvSpPr>
        <p:spPr>
          <a:xfrm>
            <a:off x="2391600" y="6053252"/>
            <a:ext cx="8992853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Pam a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sut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gallai'r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fyddin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ddefnyddio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system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twyni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400" dirty="0" err="1">
                <a:solidFill>
                  <a:srgbClr val="008080"/>
                </a:solidFill>
                <a:latin typeface="Leelawadee"/>
                <a:cs typeface="Leelawadee"/>
              </a:rPr>
              <a:t>tywod</a:t>
            </a:r>
            <a:r>
              <a:rPr lang="en-GB" sz="2400" dirty="0">
                <a:solidFill>
                  <a:srgbClr val="008080"/>
                </a:solidFill>
                <a:latin typeface="Leelawadee"/>
                <a:cs typeface="Leelawadee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985191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F6A1E9E-20A7-4520-B148-BDC56CBAD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45" y="831539"/>
            <a:ext cx="4286250" cy="2857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E8BF3A-F136-40A6-B3D5-1686AC0208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5221" y="831539"/>
            <a:ext cx="4286250" cy="2857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382DF8-5886-46AA-B94C-D5EAE9F180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0364" y="1697274"/>
            <a:ext cx="3181080" cy="47716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876A96-0BFB-4BAD-9416-63CEF99C53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945" y="3786492"/>
            <a:ext cx="4286250" cy="2857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30C1256-8511-4166-B1CB-ED3A44F57F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5221" y="3792369"/>
            <a:ext cx="4286250" cy="2857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8247FC-2A69-4FE3-9E04-9F1583956575}"/>
              </a:ext>
            </a:extLst>
          </p:cNvPr>
          <p:cNvSpPr txBox="1"/>
          <p:nvPr/>
        </p:nvSpPr>
        <p:spPr>
          <a:xfrm>
            <a:off x="5028214" y="664674"/>
            <a:ext cx="292241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008080"/>
                </a:solidFill>
                <a:latin typeface="Leelawadee"/>
                <a:cs typeface="Leelawadee"/>
              </a:rPr>
              <a:t>   </a:t>
            </a:r>
            <a:r>
              <a:rPr lang="en-GB" sz="3200" dirty="0" err="1">
                <a:solidFill>
                  <a:srgbClr val="008080"/>
                </a:solidFill>
                <a:latin typeface="Leelawadee"/>
                <a:cs typeface="Leelawadee"/>
              </a:rPr>
              <a:t>Pobl</a:t>
            </a:r>
            <a:endParaRPr kumimoji="0" lang="en-GB" sz="3200" i="0" u="none" strike="noStrike" kern="1200" cap="none" spc="0" normalizeH="0" baseline="0" noProof="0" dirty="0" err="1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Leelawadee" panose="020B0502040204020203" pitchFamily="34" charset="-34"/>
              <a:ea typeface="+mn-ea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57964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DC7A67-9B28-4907-95F0-167A4ECA5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41198"/>
            <a:ext cx="5833514" cy="132801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F326124-2C39-4B14-B64C-94FC8EF5A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27840" cy="1344854"/>
          </a:xfrm>
        </p:spPr>
        <p:txBody>
          <a:bodyPr>
            <a:normAutofit/>
          </a:bodyPr>
          <a:lstStyle/>
          <a:p>
            <a:r>
              <a:rPr lang="en-GB" sz="3600" u="sng" dirty="0" err="1">
                <a:solidFill>
                  <a:srgbClr val="00A0A4"/>
                </a:solidFill>
                <a:latin typeface="Leelawadee"/>
                <a:cs typeface="Leelawadee"/>
              </a:rPr>
              <a:t>Cyflwyno</a:t>
            </a:r>
            <a:r>
              <a:rPr lang="en-GB" sz="3600" u="sng" dirty="0">
                <a:solidFill>
                  <a:srgbClr val="00A0A4"/>
                </a:solidFill>
                <a:latin typeface="Leelawadee"/>
                <a:cs typeface="Leelawadee"/>
              </a:rPr>
              <a:t> </a:t>
            </a:r>
            <a:r>
              <a:rPr lang="en-GB" sz="3600" u="sng" dirty="0" err="1">
                <a:solidFill>
                  <a:srgbClr val="00A0A4"/>
                </a:solidFill>
                <a:latin typeface="Leelawadee"/>
                <a:cs typeface="Leelawadee"/>
              </a:rPr>
              <a:t>Twyni</a:t>
            </a:r>
            <a:r>
              <a:rPr lang="en-GB" sz="3600" u="sng" dirty="0">
                <a:solidFill>
                  <a:srgbClr val="00A0A4"/>
                </a:solidFill>
                <a:latin typeface="Leelawadee"/>
                <a:cs typeface="Leelawadee"/>
              </a:rPr>
              <a:t> </a:t>
            </a:r>
            <a:r>
              <a:rPr lang="en-GB" sz="3600" u="sng" dirty="0" err="1">
                <a:solidFill>
                  <a:srgbClr val="00A0A4"/>
                </a:solidFill>
                <a:latin typeface="Leelawadee"/>
                <a:cs typeface="Leelawadee"/>
              </a:rPr>
              <a:t>Tywod</a:t>
            </a:r>
            <a:r>
              <a:rPr lang="en-GB" sz="3600" u="sng" dirty="0">
                <a:solidFill>
                  <a:srgbClr val="00A0A4"/>
                </a:solidFill>
                <a:latin typeface="Leelawadee"/>
                <a:cs typeface="Leelawadee"/>
              </a:rPr>
              <a:t> (CA3-4) : </a:t>
            </a:r>
            <a:r>
              <a:rPr lang="en-GB" sz="3600" u="sng" dirty="0" err="1">
                <a:solidFill>
                  <a:srgbClr val="00A0A4"/>
                </a:solidFill>
                <a:latin typeface="Leelawadee"/>
                <a:cs typeface="Leelawadee"/>
              </a:rPr>
              <a:t>Nodiadau</a:t>
            </a:r>
            <a:r>
              <a:rPr lang="en-GB" sz="3600" u="sng" dirty="0">
                <a:solidFill>
                  <a:srgbClr val="00A0A4"/>
                </a:solidFill>
                <a:latin typeface="Leelawadee"/>
                <a:cs typeface="Leelawadee"/>
              </a:rPr>
              <a:t> </a:t>
            </a:r>
            <a:r>
              <a:rPr lang="en-GB" sz="3600" u="sng" dirty="0" err="1">
                <a:solidFill>
                  <a:srgbClr val="00A0A4"/>
                </a:solidFill>
                <a:latin typeface="Leelawadee"/>
                <a:cs typeface="Leelawadee"/>
              </a:rPr>
              <a:t>i</a:t>
            </a:r>
            <a:r>
              <a:rPr lang="en-GB" sz="3600" u="sng" dirty="0">
                <a:solidFill>
                  <a:srgbClr val="00A0A4"/>
                </a:solidFill>
                <a:latin typeface="Leelawadee"/>
                <a:cs typeface="Leelawadee"/>
              </a:rPr>
              <a:t> </a:t>
            </a:r>
            <a:r>
              <a:rPr lang="en-GB" sz="3600" u="sng" dirty="0" err="1">
                <a:solidFill>
                  <a:srgbClr val="00A0A4"/>
                </a:solidFill>
                <a:latin typeface="Leelawadee"/>
                <a:cs typeface="Leelawadee"/>
              </a:rPr>
              <a:t>Athrawon</a:t>
            </a:r>
            <a:endParaRPr lang="en-GB" sz="3600" u="sng" dirty="0" err="1">
              <a:solidFill>
                <a:srgbClr val="00A0A4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7A00C6-E34B-4E85-90E7-9D640A4EE102}"/>
              </a:ext>
            </a:extLst>
          </p:cNvPr>
          <p:cNvSpPr txBox="1">
            <a:spLocks/>
          </p:cNvSpPr>
          <p:nvPr/>
        </p:nvSpPr>
        <p:spPr>
          <a:xfrm>
            <a:off x="838200" y="1494972"/>
            <a:ext cx="10828828" cy="51525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 err="1">
                <a:solidFill>
                  <a:srgbClr val="008080"/>
                </a:solidFill>
                <a:latin typeface="Leelawadee"/>
                <a:cs typeface="Leelawadee"/>
              </a:rPr>
              <a:t>Disgrifiad</a:t>
            </a:r>
            <a:endParaRPr lang="en-GB" b="1" dirty="0" err="1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GB" dirty="0" err="1"/>
              <a:t>Rhowch</a:t>
            </a:r>
            <a:r>
              <a:rPr lang="en-GB" dirty="0"/>
              <a:t> </a:t>
            </a:r>
            <a:r>
              <a:rPr lang="en-GB" dirty="0" err="1"/>
              <a:t>drosolwg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myfyrwyr</a:t>
            </a:r>
            <a:r>
              <a:rPr lang="en-GB" dirty="0"/>
              <a:t> o </a:t>
            </a:r>
            <a:r>
              <a:rPr lang="en-GB" dirty="0" err="1"/>
              <a:t>fywyd</a:t>
            </a:r>
            <a:r>
              <a:rPr lang="en-GB" dirty="0"/>
              <a:t> </a:t>
            </a:r>
            <a:r>
              <a:rPr lang="en-GB" dirty="0" err="1"/>
              <a:t>gwyllt</a:t>
            </a:r>
            <a:r>
              <a:rPr lang="en-GB" dirty="0"/>
              <a:t>, </a:t>
            </a:r>
            <a:r>
              <a:rPr lang="en-GB" dirty="0" err="1"/>
              <a:t>daearyddiaeth</a:t>
            </a:r>
            <a:r>
              <a:rPr lang="en-GB" dirty="0"/>
              <a:t> a </a:t>
            </a:r>
            <a:r>
              <a:rPr lang="en-GB" dirty="0" err="1"/>
              <a:t>hanes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,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ddefnyddio</a:t>
            </a:r>
            <a:endParaRPr lang="en-GB" dirty="0" err="1">
              <a:cs typeface="Calibri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GB" dirty="0"/>
              <a:t> </a:t>
            </a:r>
            <a:r>
              <a:rPr lang="en-GB" dirty="0" err="1"/>
              <a:t>astudiaethau</a:t>
            </a:r>
            <a:r>
              <a:rPr lang="en-GB" dirty="0"/>
              <a:t> </a:t>
            </a:r>
            <a:r>
              <a:rPr lang="en-GB" dirty="0" err="1"/>
              <a:t>achos</a:t>
            </a:r>
            <a:r>
              <a:rPr lang="en-GB" dirty="0"/>
              <a:t> </a:t>
            </a:r>
            <a:r>
              <a:rPr lang="en-GB" dirty="0" err="1"/>
              <a:t>yng</a:t>
            </a:r>
            <a:r>
              <a:rPr lang="en-GB" dirty="0"/>
              <a:t> </a:t>
            </a:r>
            <a:r>
              <a:rPr lang="en-GB" dirty="0" err="1"/>
              <a:t>Ngogledd</a:t>
            </a:r>
            <a:r>
              <a:rPr lang="en-GB" dirty="0"/>
              <a:t> </a:t>
            </a:r>
            <a:r>
              <a:rPr lang="en-GB" dirty="0" err="1"/>
              <a:t>Dyfnaint</a:t>
            </a:r>
            <a:endParaRPr lang="en-GB" dirty="0" err="1">
              <a:cs typeface="Calibri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GB" dirty="0"/>
              <a:t>• </a:t>
            </a:r>
            <a:r>
              <a:rPr lang="en-GB" dirty="0" err="1"/>
              <a:t>Cysylltu</a:t>
            </a:r>
            <a:r>
              <a:rPr lang="en-GB" dirty="0"/>
              <a:t> </a:t>
            </a:r>
            <a:r>
              <a:rPr lang="en-GB" dirty="0" err="1"/>
              <a:t>hanes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â </a:t>
            </a:r>
            <a:r>
              <a:rPr lang="en-GB" dirty="0" err="1"/>
              <a:t>nodweddion</a:t>
            </a:r>
            <a:r>
              <a:rPr lang="en-GB" dirty="0"/>
              <a:t> y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heddiw</a:t>
            </a:r>
            <a:r>
              <a:rPr lang="en-GB" dirty="0"/>
              <a:t> o ran y </a:t>
            </a:r>
            <a:r>
              <a:rPr lang="en-GB" dirty="0" err="1"/>
              <a:t>dirwedd</a:t>
            </a:r>
            <a:r>
              <a:rPr lang="en-GB" dirty="0"/>
              <a:t> </a:t>
            </a:r>
            <a:r>
              <a:rPr lang="en-GB" dirty="0" err="1"/>
              <a:t>ffisegol</a:t>
            </a:r>
            <a:r>
              <a:rPr lang="en-GB" dirty="0"/>
              <a:t>, </a:t>
            </a:r>
            <a:r>
              <a:rPr lang="en-GB" dirty="0" err="1"/>
              <a:t>bioamrywiaeth</a:t>
            </a:r>
            <a:r>
              <a:rPr lang="en-GB" dirty="0"/>
              <a:t>,</a:t>
            </a:r>
            <a:endParaRPr lang="en-GB" dirty="0">
              <a:cs typeface="Calibri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GB" dirty="0"/>
              <a:t> </a:t>
            </a:r>
            <a:r>
              <a:rPr lang="en-GB" dirty="0" err="1"/>
              <a:t>defnydd</a:t>
            </a:r>
            <a:r>
              <a:rPr lang="en-GB" dirty="0"/>
              <a:t> </a:t>
            </a:r>
            <a:r>
              <a:rPr lang="en-GB" dirty="0" err="1"/>
              <a:t>tir</a:t>
            </a:r>
            <a:r>
              <a:rPr lang="en-GB" dirty="0"/>
              <a:t>, </a:t>
            </a:r>
            <a:r>
              <a:rPr lang="en-GB" dirty="0" err="1"/>
              <a:t>archaeoleg</a:t>
            </a:r>
            <a:r>
              <a:rPr lang="en-GB" dirty="0"/>
              <a:t>, </a:t>
            </a:r>
            <a:r>
              <a:rPr lang="en-GB" dirty="0" err="1"/>
              <a:t>diwydiant</a:t>
            </a:r>
            <a:r>
              <a:rPr lang="en-GB" dirty="0"/>
              <a:t> a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thwristiaeth</a:t>
            </a:r>
            <a:r>
              <a:rPr lang="en-GB" dirty="0"/>
              <a:t>.</a:t>
            </a:r>
            <a:endParaRPr lang="en-GB" dirty="0">
              <a:cs typeface="Calibri"/>
            </a:endParaRPr>
          </a:p>
          <a:p>
            <a:pPr marL="0" indent="0">
              <a:lnSpc>
                <a:spcPct val="70000"/>
              </a:lnSpc>
              <a:buNone/>
            </a:pPr>
            <a:endParaRPr lang="en-GB" dirty="0">
              <a:cs typeface="Calibri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GB" b="1" dirty="0" err="1">
                <a:solidFill>
                  <a:srgbClr val="008080"/>
                </a:solidFill>
                <a:cs typeface="Calibri"/>
              </a:rPr>
              <a:t>Canlyniadau</a:t>
            </a:r>
            <a:r>
              <a:rPr lang="en-GB" b="1" dirty="0">
                <a:solidFill>
                  <a:srgbClr val="008080"/>
                </a:solidFill>
                <a:latin typeface="Calibri"/>
                <a:cs typeface="Calibri"/>
              </a:rPr>
              <a:t> </a:t>
            </a:r>
            <a:r>
              <a:rPr lang="en-GB" b="1" dirty="0" err="1">
                <a:solidFill>
                  <a:srgbClr val="008080"/>
                </a:solidFill>
                <a:latin typeface="Calibri"/>
                <a:cs typeface="Calibri"/>
              </a:rPr>
              <a:t>Dysgu</a:t>
            </a:r>
            <a:endParaRPr lang="en-GB" b="1" dirty="0" err="1">
              <a:solidFill>
                <a:srgbClr val="008080"/>
              </a:solidFill>
              <a:cs typeface="Calibri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GB" dirty="0" err="1">
                <a:latin typeface="Calibri"/>
                <a:cs typeface="Calibri"/>
              </a:rPr>
              <a:t>Ar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ddiwedd</a:t>
            </a:r>
            <a:r>
              <a:rPr lang="en-GB" dirty="0">
                <a:latin typeface="Calibri"/>
                <a:cs typeface="Calibri"/>
              </a:rPr>
              <a:t> y </a:t>
            </a:r>
            <a:r>
              <a:rPr lang="en-GB" dirty="0" err="1">
                <a:latin typeface="Calibri"/>
                <a:cs typeface="Calibri"/>
              </a:rPr>
              <a:t>cyflwyniad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cs typeface="Calibri"/>
              </a:rPr>
              <a:t>hwn</a:t>
            </a:r>
            <a:r>
              <a:rPr lang="en-GB" dirty="0"/>
              <a:t> </a:t>
            </a:r>
            <a:r>
              <a:rPr lang="en-GB" dirty="0" err="1"/>
              <a:t>dylai</a:t>
            </a:r>
            <a:r>
              <a:rPr lang="en-GB" dirty="0"/>
              <a:t> </a:t>
            </a:r>
            <a:r>
              <a:rPr lang="en-GB" dirty="0" err="1"/>
              <a:t>pob</a:t>
            </a:r>
            <a:r>
              <a:rPr lang="en-GB" dirty="0"/>
              <a:t> </a:t>
            </a:r>
            <a:r>
              <a:rPr lang="en-GB" dirty="0" err="1"/>
              <a:t>disgybl</a:t>
            </a:r>
            <a:r>
              <a:rPr lang="en-GB" dirty="0"/>
              <a:t> </a:t>
            </a:r>
            <a:r>
              <a:rPr lang="en-GB" dirty="0" err="1"/>
              <a:t>allu</a:t>
            </a:r>
            <a:r>
              <a:rPr lang="en-GB" dirty="0">
                <a:latin typeface="Calibri"/>
                <a:cs typeface="Calibri"/>
              </a:rPr>
              <a:t>: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dirty="0"/>
              <a:t>• </a:t>
            </a:r>
            <a:r>
              <a:rPr lang="en-GB" dirty="0" err="1"/>
              <a:t>Canlyniadau</a:t>
            </a:r>
            <a:r>
              <a:rPr lang="en-GB" dirty="0"/>
              <a:t> </a:t>
            </a:r>
            <a:r>
              <a:rPr lang="en-GB" dirty="0" err="1"/>
              <a:t>Dysgu</a:t>
            </a:r>
            <a:endParaRPr lang="en-GB" dirty="0" err="1">
              <a:cs typeface="Calibri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GB" dirty="0"/>
              <a:t>• Deall </a:t>
            </a:r>
            <a:r>
              <a:rPr lang="en-GB" dirty="0" err="1"/>
              <a:t>rhywfaint</a:t>
            </a:r>
            <a:r>
              <a:rPr lang="en-GB" dirty="0"/>
              <a:t> o </a:t>
            </a:r>
            <a:r>
              <a:rPr lang="en-GB" dirty="0" err="1"/>
              <a:t>hanes</a:t>
            </a:r>
            <a:r>
              <a:rPr lang="en-GB" dirty="0"/>
              <a:t> </a:t>
            </a:r>
            <a:r>
              <a:rPr lang="en-GB" dirty="0" err="1"/>
              <a:t>cronolegol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Gogledd</a:t>
            </a:r>
            <a:r>
              <a:rPr lang="en-GB" dirty="0"/>
              <a:t> </a:t>
            </a:r>
            <a:r>
              <a:rPr lang="en-GB" dirty="0" err="1"/>
              <a:t>Dyfnaint</a:t>
            </a:r>
            <a:r>
              <a:rPr lang="en-GB" dirty="0"/>
              <a:t>.</a:t>
            </a:r>
            <a:endParaRPr lang="en-GB" dirty="0">
              <a:cs typeface="Calibri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GB" dirty="0"/>
              <a:t>• Deall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o'r</a:t>
            </a:r>
            <a:r>
              <a:rPr lang="en-GB" dirty="0"/>
              <a:t> </a:t>
            </a:r>
            <a:r>
              <a:rPr lang="en-GB" dirty="0" err="1"/>
              <a:t>prosesau</a:t>
            </a:r>
            <a:r>
              <a:rPr lang="en-GB" dirty="0"/>
              <a:t> </a:t>
            </a:r>
            <a:r>
              <a:rPr lang="en-GB" dirty="0" err="1"/>
              <a:t>dynol</a:t>
            </a:r>
            <a:r>
              <a:rPr lang="en-GB" dirty="0"/>
              <a:t> a </a:t>
            </a:r>
            <a:r>
              <a:rPr lang="en-GB" dirty="0" err="1"/>
              <a:t>ffisegol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cyfrannu</a:t>
            </a:r>
            <a:r>
              <a:rPr lang="en-GB" dirty="0"/>
              <a:t> at </a:t>
            </a:r>
            <a:r>
              <a:rPr lang="en-GB" dirty="0" err="1"/>
              <a:t>greu'r</a:t>
            </a:r>
            <a:r>
              <a:rPr lang="en-GB" dirty="0"/>
              <a:t> </a:t>
            </a:r>
            <a:r>
              <a:rPr lang="en-GB" dirty="0" err="1"/>
              <a:t>dirwedd</a:t>
            </a:r>
            <a:r>
              <a:rPr lang="en-GB" dirty="0"/>
              <a:t> </a:t>
            </a:r>
            <a:r>
              <a:rPr lang="en-GB" dirty="0" err="1"/>
              <a:t>unigryw</a:t>
            </a:r>
            <a:r>
              <a:rPr lang="en-GB" dirty="0"/>
              <a:t> hon.</a:t>
            </a:r>
            <a:endParaRPr lang="en-GB" dirty="0">
              <a:cs typeface="Calibri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GB" dirty="0"/>
              <a:t>• Deall </a:t>
            </a:r>
            <a:r>
              <a:rPr lang="en-GB" dirty="0" err="1"/>
              <a:t>beth</a:t>
            </a:r>
            <a:r>
              <a:rPr lang="en-GB" dirty="0"/>
              <a:t> </a:t>
            </a:r>
            <a:r>
              <a:rPr lang="en-GB" dirty="0" err="1"/>
              <a:t>sy'n</a:t>
            </a:r>
            <a:r>
              <a:rPr lang="en-GB" dirty="0"/>
              <a:t> </a:t>
            </a:r>
            <a:r>
              <a:rPr lang="en-GB" dirty="0" err="1"/>
              <a:t>gwneud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fod</a:t>
            </a:r>
            <a:r>
              <a:rPr lang="en-GB" dirty="0"/>
              <a:t> â </a:t>
            </a:r>
            <a:r>
              <a:rPr lang="en-GB" dirty="0" err="1"/>
              <a:t>lefel</a:t>
            </a:r>
            <a:r>
              <a:rPr lang="en-GB" dirty="0"/>
              <a:t> </a:t>
            </a:r>
            <a:r>
              <a:rPr lang="en-GB" dirty="0" err="1"/>
              <a:t>uchel</a:t>
            </a:r>
            <a:r>
              <a:rPr lang="en-GB" dirty="0"/>
              <a:t> o </a:t>
            </a:r>
            <a:r>
              <a:rPr lang="en-GB" dirty="0" err="1"/>
              <a:t>fioamrywiaeth</a:t>
            </a:r>
            <a:r>
              <a:rPr lang="en-GB" dirty="0"/>
              <a:t> </a:t>
            </a:r>
            <a:r>
              <a:rPr lang="en-GB" dirty="0" err="1"/>
              <a:t>a’r</a:t>
            </a:r>
            <a:r>
              <a:rPr lang="en-GB" dirty="0"/>
              <a:t> </a:t>
            </a:r>
            <a:r>
              <a:rPr lang="en-GB" dirty="0" err="1"/>
              <a:t>proffil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fioamrywiaeth</a:t>
            </a:r>
            <a:r>
              <a:rPr lang="en-GB" dirty="0"/>
              <a:t> </a:t>
            </a:r>
            <a:r>
              <a:rPr lang="en-GB" dirty="0" err="1"/>
              <a:t>honno</a:t>
            </a:r>
            <a:r>
              <a:rPr lang="en-GB" dirty="0"/>
              <a:t>.</a:t>
            </a:r>
            <a:endParaRPr lang="en-GB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GB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GB" sz="22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 algn="ctr">
              <a:buNone/>
            </a:pPr>
            <a:r>
              <a:rPr lang="en-GB" sz="2200" dirty="0" err="1">
                <a:latin typeface="Leelawadee"/>
                <a:cs typeface="Leelawadee"/>
              </a:rPr>
              <a:t>Cynhyrchwyd</a:t>
            </a:r>
            <a:r>
              <a:rPr lang="en-GB" sz="2200" dirty="0">
                <a:latin typeface="Leelawadee"/>
                <a:cs typeface="Leelawadee"/>
              </a:rPr>
              <a:t> </a:t>
            </a:r>
            <a:r>
              <a:rPr lang="en-GB" sz="2200" dirty="0" err="1">
                <a:latin typeface="Leelawadee"/>
                <a:cs typeface="Leelawadee"/>
              </a:rPr>
              <a:t>yr</a:t>
            </a:r>
            <a:r>
              <a:rPr lang="en-GB" sz="2200" dirty="0">
                <a:latin typeface="Leelawadee"/>
                <a:cs typeface="Leelawadee"/>
              </a:rPr>
              <a:t> </a:t>
            </a:r>
            <a:r>
              <a:rPr lang="en-GB" sz="2200" dirty="0" err="1">
                <a:latin typeface="Leelawadee"/>
                <a:cs typeface="Leelawadee"/>
              </a:rPr>
              <a:t>adnodd</a:t>
            </a:r>
            <a:r>
              <a:rPr lang="en-GB" sz="2200" dirty="0">
                <a:latin typeface="Leelawadee"/>
                <a:cs typeface="Leelawadee"/>
              </a:rPr>
              <a:t> </a:t>
            </a:r>
            <a:r>
              <a:rPr lang="en-GB" sz="2200" dirty="0" err="1">
                <a:latin typeface="Leelawadee"/>
                <a:cs typeface="Leelawadee"/>
              </a:rPr>
              <a:t>hwn</a:t>
            </a:r>
            <a:r>
              <a:rPr lang="en-GB" sz="2200" dirty="0">
                <a:latin typeface="Leelawadee"/>
                <a:cs typeface="Leelawadee"/>
              </a:rPr>
              <a:t> </a:t>
            </a:r>
            <a:r>
              <a:rPr lang="en-GB" sz="2200" dirty="0" err="1">
                <a:latin typeface="Leelawadee"/>
                <a:cs typeface="Leelawadee"/>
              </a:rPr>
              <a:t>gan</a:t>
            </a:r>
            <a:r>
              <a:rPr lang="en-GB" sz="2200" dirty="0">
                <a:latin typeface="Leelawadee"/>
                <a:cs typeface="Leelawadee"/>
              </a:rPr>
              <a:t> Dynamic </a:t>
            </a:r>
            <a:r>
              <a:rPr lang="en-GB" sz="2200" dirty="0" err="1">
                <a:latin typeface="Leelawadee"/>
                <a:cs typeface="Leelawadee"/>
              </a:rPr>
              <a:t>Dunescapes</a:t>
            </a:r>
            <a:r>
              <a:rPr lang="en-GB" sz="2200" dirty="0">
                <a:latin typeface="Leelawadee"/>
                <a:cs typeface="Leelawadee"/>
              </a:rPr>
              <a:t>, </a:t>
            </a:r>
            <a:r>
              <a:rPr lang="en-GB" sz="2200" dirty="0" err="1">
                <a:latin typeface="Leelawadee"/>
                <a:cs typeface="Leelawadee"/>
              </a:rPr>
              <a:t>prosiect</a:t>
            </a:r>
            <a:r>
              <a:rPr lang="en-GB" sz="2200" dirty="0">
                <a:latin typeface="Leelawadee"/>
                <a:cs typeface="Leelawadee"/>
              </a:rPr>
              <a:t> </a:t>
            </a:r>
            <a:r>
              <a:rPr lang="en-GB" sz="2200" dirty="0" err="1">
                <a:latin typeface="Leelawadee"/>
                <a:cs typeface="Leelawadee"/>
              </a:rPr>
              <a:t>adfer</a:t>
            </a:r>
            <a:r>
              <a:rPr lang="en-GB" sz="2200" dirty="0">
                <a:latin typeface="Leelawadee"/>
                <a:cs typeface="Leelawadee"/>
              </a:rPr>
              <a:t> </a:t>
            </a:r>
            <a:r>
              <a:rPr lang="en-GB" sz="2200" dirty="0" err="1">
                <a:latin typeface="Leelawadee"/>
                <a:cs typeface="Leelawadee"/>
              </a:rPr>
              <a:t>twyni</a:t>
            </a:r>
            <a:r>
              <a:rPr lang="en-GB" sz="2200" dirty="0">
                <a:latin typeface="Leelawadee"/>
                <a:cs typeface="Leelawadee"/>
              </a:rPr>
              <a:t> </a:t>
            </a:r>
            <a:r>
              <a:rPr lang="en-GB" sz="2200" dirty="0" err="1">
                <a:latin typeface="Leelawadee"/>
                <a:cs typeface="Leelawadee"/>
              </a:rPr>
              <a:t>tywod</a:t>
            </a:r>
            <a:r>
              <a:rPr lang="en-GB" sz="2200" dirty="0">
                <a:latin typeface="Leelawadee"/>
                <a:cs typeface="Leelawadee"/>
              </a:rPr>
              <a:t> </a:t>
            </a:r>
            <a:r>
              <a:rPr lang="en-GB" sz="2200" dirty="0" err="1">
                <a:latin typeface="Leelawadee"/>
                <a:cs typeface="Leelawadee"/>
              </a:rPr>
              <a:t>ledled</a:t>
            </a:r>
            <a:r>
              <a:rPr lang="en-GB" sz="2200" dirty="0">
                <a:latin typeface="Leelawadee"/>
                <a:cs typeface="Leelawadee"/>
              </a:rPr>
              <a:t> Cymru a </a:t>
            </a:r>
            <a:r>
              <a:rPr lang="en-GB" sz="2200" dirty="0" err="1">
                <a:latin typeface="Leelawadee"/>
                <a:cs typeface="Leelawadee"/>
              </a:rPr>
              <a:t>Lloegr</a:t>
            </a:r>
            <a:r>
              <a:rPr lang="en-GB" sz="2200" dirty="0">
                <a:latin typeface="Leelawadee"/>
                <a:cs typeface="Leelawadee"/>
              </a:rPr>
              <a:t> </a:t>
            </a:r>
            <a:r>
              <a:rPr lang="en-GB" sz="2200" dirty="0" err="1">
                <a:latin typeface="Leelawadee"/>
                <a:cs typeface="Leelawadee"/>
              </a:rPr>
              <a:t>sy’n</a:t>
            </a:r>
            <a:r>
              <a:rPr lang="en-GB" sz="2200" dirty="0">
                <a:latin typeface="Leelawadee"/>
                <a:cs typeface="Leelawadee"/>
              </a:rPr>
              <a:t> </a:t>
            </a:r>
            <a:r>
              <a:rPr lang="en-GB" sz="2200" dirty="0" err="1">
                <a:latin typeface="Leelawadee"/>
                <a:cs typeface="Leelawadee"/>
              </a:rPr>
              <a:t>adfer</a:t>
            </a:r>
            <a:r>
              <a:rPr lang="en-GB" sz="2200" dirty="0">
                <a:latin typeface="Leelawadee"/>
                <a:cs typeface="Leelawadee"/>
              </a:rPr>
              <a:t> 7,000 </a:t>
            </a:r>
            <a:r>
              <a:rPr lang="en-GB" sz="2200" dirty="0" err="1">
                <a:latin typeface="Leelawadee"/>
                <a:cs typeface="Leelawadee"/>
              </a:rPr>
              <a:t>hectar</a:t>
            </a:r>
            <a:r>
              <a:rPr lang="en-GB" sz="2200" dirty="0">
                <a:latin typeface="Leelawadee"/>
                <a:cs typeface="Leelawadee"/>
              </a:rPr>
              <a:t> o </a:t>
            </a:r>
            <a:r>
              <a:rPr lang="en-GB" sz="2200" dirty="0" err="1">
                <a:latin typeface="Leelawadee"/>
                <a:cs typeface="Leelawadee"/>
              </a:rPr>
              <a:t>gynefin</a:t>
            </a:r>
            <a:r>
              <a:rPr lang="en-GB" sz="2200" dirty="0">
                <a:latin typeface="Leelawadee"/>
                <a:cs typeface="Leelawadee"/>
              </a:rPr>
              <a:t> </a:t>
            </a:r>
            <a:r>
              <a:rPr lang="en-GB" sz="2200" dirty="0" err="1">
                <a:latin typeface="Leelawadee"/>
                <a:cs typeface="Leelawadee"/>
              </a:rPr>
              <a:t>twyni</a:t>
            </a:r>
            <a:r>
              <a:rPr lang="en-GB" sz="2200" dirty="0">
                <a:latin typeface="Leelawadee"/>
                <a:cs typeface="Leelawadee"/>
              </a:rPr>
              <a:t> </a:t>
            </a:r>
            <a:r>
              <a:rPr lang="en-GB" sz="2200" dirty="0" err="1">
                <a:latin typeface="Leelawadee"/>
                <a:cs typeface="Leelawadee"/>
              </a:rPr>
              <a:t>tywod</a:t>
            </a:r>
            <a:r>
              <a:rPr lang="en-GB" sz="2200" dirty="0">
                <a:latin typeface="Leelawadee"/>
                <a:cs typeface="Leelawadee"/>
              </a:rPr>
              <a:t> </a:t>
            </a:r>
            <a:r>
              <a:rPr lang="en-GB" sz="2200" dirty="0" err="1">
                <a:latin typeface="Leelawadee"/>
                <a:cs typeface="Leelawadee"/>
              </a:rPr>
              <a:t>ar</a:t>
            </a:r>
            <a:r>
              <a:rPr lang="en-GB" sz="2200" dirty="0">
                <a:latin typeface="Leelawadee"/>
                <a:cs typeface="Leelawadee"/>
              </a:rPr>
              <a:t> </a:t>
            </a:r>
            <a:r>
              <a:rPr lang="en-GB" sz="2200" dirty="0" err="1">
                <a:latin typeface="Leelawadee"/>
                <a:cs typeface="Leelawadee"/>
              </a:rPr>
              <a:t>gyfer</a:t>
            </a:r>
            <a:r>
              <a:rPr lang="en-GB" sz="2200" dirty="0">
                <a:latin typeface="Leelawadee"/>
                <a:cs typeface="Leelawadee"/>
              </a:rPr>
              <a:t> </a:t>
            </a:r>
            <a:r>
              <a:rPr lang="en-GB" sz="2200" dirty="0" err="1">
                <a:latin typeface="Leelawadee"/>
                <a:cs typeface="Leelawadee"/>
              </a:rPr>
              <a:t>cymunedau</a:t>
            </a:r>
            <a:r>
              <a:rPr lang="en-GB" sz="2200" dirty="0">
                <a:latin typeface="Leelawadee"/>
                <a:cs typeface="Leelawadee"/>
              </a:rPr>
              <a:t>, </a:t>
            </a:r>
            <a:r>
              <a:rPr lang="en-GB" sz="2200" dirty="0" err="1">
                <a:latin typeface="Leelawadee"/>
                <a:cs typeface="Leelawadee"/>
              </a:rPr>
              <a:t>pobl</a:t>
            </a:r>
            <a:r>
              <a:rPr lang="en-GB" sz="2200" dirty="0">
                <a:latin typeface="Leelawadee"/>
                <a:cs typeface="Leelawadee"/>
              </a:rPr>
              <a:t> a </a:t>
            </a:r>
            <a:r>
              <a:rPr lang="en-GB" sz="2200" dirty="0" err="1">
                <a:latin typeface="Leelawadee"/>
                <a:cs typeface="Leelawadee"/>
              </a:rPr>
              <a:t>bywyd</a:t>
            </a:r>
            <a:r>
              <a:rPr lang="en-GB" sz="2200" dirty="0">
                <a:latin typeface="Leelawadee"/>
                <a:cs typeface="Leelawadee"/>
              </a:rPr>
              <a:t> </a:t>
            </a:r>
            <a:r>
              <a:rPr lang="en-GB" sz="2200" dirty="0" err="1">
                <a:latin typeface="Leelawadee"/>
                <a:cs typeface="Leelawadee"/>
              </a:rPr>
              <a:t>gwyllt</a:t>
            </a:r>
            <a:r>
              <a:rPr lang="en-GB" sz="2200" dirty="0">
                <a:latin typeface="Leelawadee"/>
                <a:cs typeface="Leelawadee"/>
              </a:rPr>
              <a:t>. I </a:t>
            </a:r>
            <a:r>
              <a:rPr lang="en-GB" sz="2200" dirty="0" err="1">
                <a:latin typeface="Leelawadee"/>
                <a:cs typeface="Leelawadee"/>
              </a:rPr>
              <a:t>gael</a:t>
            </a:r>
            <a:r>
              <a:rPr lang="en-GB" sz="2200" dirty="0">
                <a:latin typeface="Leelawadee"/>
                <a:cs typeface="Leelawadee"/>
              </a:rPr>
              <a:t> </a:t>
            </a:r>
            <a:r>
              <a:rPr lang="en-GB" sz="2200" dirty="0" err="1">
                <a:latin typeface="Leelawadee"/>
                <a:cs typeface="Leelawadee"/>
              </a:rPr>
              <a:t>rhagor</a:t>
            </a:r>
            <a:r>
              <a:rPr lang="en-GB" sz="2200" dirty="0">
                <a:latin typeface="Leelawadee"/>
                <a:cs typeface="Leelawadee"/>
              </a:rPr>
              <a:t> o </a:t>
            </a:r>
            <a:r>
              <a:rPr lang="en-GB" sz="2200" dirty="0" err="1">
                <a:latin typeface="Leelawadee"/>
                <a:cs typeface="Leelawadee"/>
              </a:rPr>
              <a:t>wybodaeth</a:t>
            </a:r>
            <a:r>
              <a:rPr lang="en-GB" sz="2200" dirty="0">
                <a:latin typeface="Leelawadee"/>
                <a:cs typeface="Leelawadee"/>
              </a:rPr>
              <a:t>, </a:t>
            </a:r>
            <a:r>
              <a:rPr lang="cy-GB" sz="2200" u="sng" dirty="0">
                <a:ea typeface="+mn-lt"/>
                <a:cs typeface="+mn-lt"/>
                <a:hlinkClick r:id="rId3"/>
              </a:rPr>
              <a:t>ewch i dynamicdunescapes.co.uk</a:t>
            </a:r>
          </a:p>
        </p:txBody>
      </p:sp>
    </p:spTree>
    <p:extLst>
      <p:ext uri="{BB962C8B-B14F-4D97-AF65-F5344CB8AC3E}">
        <p14:creationId xmlns:p14="http://schemas.microsoft.com/office/powerpoint/2010/main" val="2429314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EA421C6-5A06-4C95-819A-DBEACD1305EE}"/>
              </a:ext>
            </a:extLst>
          </p:cNvPr>
          <p:cNvSpPr txBox="1"/>
          <p:nvPr/>
        </p:nvSpPr>
        <p:spPr>
          <a:xfrm>
            <a:off x="1370285" y="403883"/>
            <a:ext cx="9451428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6000" dirty="0">
                <a:solidFill>
                  <a:srgbClr val="008080"/>
                </a:solidFill>
                <a:latin typeface="Leelawadee"/>
                <a:cs typeface="Leelawadee"/>
              </a:rPr>
              <a:t>TWYNI TYWOD </a:t>
            </a:r>
            <a:endParaRPr lang="en-GB" sz="6000" dirty="0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4D2B19-039A-4C0B-A11D-F1934AAF0B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88803"/>
            <a:ext cx="6096000" cy="40437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9050297-BB17-4D16-BC67-2F923C4E1F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55"/>
          <a:stretch/>
        </p:blipFill>
        <p:spPr>
          <a:xfrm>
            <a:off x="6095998" y="2188803"/>
            <a:ext cx="6095999" cy="404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89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28C025-5AC8-475A-9147-E5B9D40FD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946176" cy="20366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401A3C0-F877-4851-A58B-2774D868F7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0103" y="0"/>
            <a:ext cx="1761897" cy="1761897"/>
          </a:xfrm>
          <a:prstGeom prst="rect">
            <a:avLst/>
          </a:prstGeom>
        </p:spPr>
      </p:pic>
      <p:pic>
        <p:nvPicPr>
          <p:cNvPr id="16" name="Picture 15" descr="A picture containing grass, outdoor, nature, sheep&#10;&#10;Description automatically generated">
            <a:extLst>
              <a:ext uri="{FF2B5EF4-FFF2-40B4-BE49-F238E27FC236}">
                <a16:creationId xmlns:a16="http://schemas.microsoft.com/office/drawing/2014/main" id="{D8AB5D30-4045-48CF-A173-0C73E54BC1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97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540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7EC130E-7BD0-411B-A586-1E127F7D8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627" y="467395"/>
            <a:ext cx="4870850" cy="32472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53DD2F-4AAA-4D04-9584-8B2FD96D9D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731" y="4031227"/>
            <a:ext cx="3828162" cy="2552107"/>
          </a:xfrm>
          <a:prstGeom prst="rect">
            <a:avLst/>
          </a:prstGeom>
        </p:spPr>
      </p:pic>
      <p:pic>
        <p:nvPicPr>
          <p:cNvPr id="13" name="Picture 12" descr="A flower in a field&#10;&#10;Description automatically generated">
            <a:extLst>
              <a:ext uri="{FF2B5EF4-FFF2-40B4-BE49-F238E27FC236}">
                <a16:creationId xmlns:a16="http://schemas.microsoft.com/office/drawing/2014/main" id="{3C4967F5-251E-4B58-B904-F2A7FB9930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67395"/>
            <a:ext cx="4872986" cy="3247234"/>
          </a:xfrm>
          <a:prstGeom prst="rect">
            <a:avLst/>
          </a:prstGeom>
        </p:spPr>
      </p:pic>
      <p:pic>
        <p:nvPicPr>
          <p:cNvPr id="10" name="Picture 9" descr="A close up of a green plant&#10;&#10;Description automatically generated">
            <a:extLst>
              <a:ext uri="{FF2B5EF4-FFF2-40B4-BE49-F238E27FC236}">
                <a16:creationId xmlns:a16="http://schemas.microsoft.com/office/drawing/2014/main" id="{B9D103F1-59A7-4DD6-A89E-98E3BB6320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876" y="4045831"/>
            <a:ext cx="2601069" cy="2552108"/>
          </a:xfrm>
          <a:prstGeom prst="rect">
            <a:avLst/>
          </a:prstGeom>
        </p:spPr>
      </p:pic>
      <p:pic>
        <p:nvPicPr>
          <p:cNvPr id="15" name="Picture 14" descr="A close up of a flower&#10;&#10;Description automatically generated">
            <a:extLst>
              <a:ext uri="{FF2B5EF4-FFF2-40B4-BE49-F238E27FC236}">
                <a16:creationId xmlns:a16="http://schemas.microsoft.com/office/drawing/2014/main" id="{6113FDC3-77D3-4835-B268-15F9191180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790" y="4031227"/>
            <a:ext cx="3182322" cy="258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076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ap&#10;&#10;Description automatically generated">
            <a:extLst>
              <a:ext uri="{FF2B5EF4-FFF2-40B4-BE49-F238E27FC236}">
                <a16:creationId xmlns:a16="http://schemas.microsoft.com/office/drawing/2014/main" id="{7595931E-8A7C-4520-8B85-E38E25E73E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204" y="222979"/>
            <a:ext cx="5699592" cy="641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40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B9A5FD-A765-42CF-BF79-BF9014D14C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85925"/>
            <a:ext cx="12192000" cy="51720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48378A-9C51-41D7-B988-B6BEB9A7B325}"/>
              </a:ext>
            </a:extLst>
          </p:cNvPr>
          <p:cNvSpPr txBox="1"/>
          <p:nvPr/>
        </p:nvSpPr>
        <p:spPr>
          <a:xfrm>
            <a:off x="303413" y="1790598"/>
            <a:ext cx="5031974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Leelawadee"/>
                <a:cs typeface="Leelawadee"/>
              </a:rPr>
              <a:t>Ardal o </a:t>
            </a:r>
            <a:r>
              <a:rPr lang="en-GB" sz="4000" dirty="0" err="1">
                <a:solidFill>
                  <a:schemeClr val="bg1"/>
                </a:solidFill>
                <a:latin typeface="Leelawadee"/>
                <a:cs typeface="Leelawadee"/>
              </a:rPr>
              <a:t>Harddwch</a:t>
            </a:r>
            <a:r>
              <a:rPr lang="en-GB" sz="4000" dirty="0">
                <a:solidFill>
                  <a:schemeClr val="bg1"/>
                </a:solidFill>
                <a:latin typeface="Leelawadee"/>
                <a:cs typeface="Leelawadee"/>
              </a:rPr>
              <a:t> </a:t>
            </a:r>
            <a:r>
              <a:rPr lang="en-GB" sz="4000" dirty="0" err="1">
                <a:solidFill>
                  <a:schemeClr val="bg1"/>
                </a:solidFill>
                <a:latin typeface="Leelawadee"/>
                <a:cs typeface="Leelawadee"/>
              </a:rPr>
              <a:t>Naturiol</a:t>
            </a:r>
            <a:r>
              <a:rPr lang="en-GB" sz="4000" dirty="0">
                <a:solidFill>
                  <a:schemeClr val="bg1"/>
                </a:solidFill>
                <a:latin typeface="Leelawadee"/>
                <a:cs typeface="Leelawadee"/>
              </a:rPr>
              <a:t> </a:t>
            </a:r>
            <a:r>
              <a:rPr lang="en-GB" sz="4000" dirty="0" err="1">
                <a:solidFill>
                  <a:schemeClr val="bg1"/>
                </a:solidFill>
                <a:latin typeface="Leelawadee"/>
                <a:cs typeface="Leelawadee"/>
              </a:rPr>
              <a:t>Eithriadol</a:t>
            </a:r>
            <a:endParaRPr lang="en-GB" sz="4000" dirty="0" err="1">
              <a:solidFill>
                <a:schemeClr val="bg1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E4A053-60D4-4CEF-865A-B1B02B781D33}"/>
              </a:ext>
            </a:extLst>
          </p:cNvPr>
          <p:cNvSpPr txBox="1"/>
          <p:nvPr/>
        </p:nvSpPr>
        <p:spPr>
          <a:xfrm>
            <a:off x="285750" y="3488906"/>
            <a:ext cx="5553075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dirty="0" err="1">
                <a:solidFill>
                  <a:schemeClr val="bg1"/>
                </a:solidFill>
                <a:latin typeface="Leelawadee"/>
                <a:cs typeface="Leelawadee"/>
              </a:rPr>
              <a:t>Biosffer</a:t>
            </a:r>
            <a:r>
              <a:rPr lang="en-GB" sz="4000" dirty="0">
                <a:solidFill>
                  <a:schemeClr val="bg1"/>
                </a:solidFill>
                <a:latin typeface="Leelawadee"/>
                <a:cs typeface="Leelawadee"/>
              </a:rPr>
              <a:t> </a:t>
            </a:r>
            <a:r>
              <a:rPr lang="en-GB" sz="4000" dirty="0" err="1">
                <a:solidFill>
                  <a:schemeClr val="bg1"/>
                </a:solidFill>
                <a:latin typeface="Leelawadee"/>
                <a:cs typeface="Leelawadee"/>
              </a:rPr>
              <a:t>Gogledd</a:t>
            </a:r>
            <a:r>
              <a:rPr lang="en-GB" sz="4000" dirty="0">
                <a:solidFill>
                  <a:schemeClr val="bg1"/>
                </a:solidFill>
                <a:latin typeface="Leelawadee"/>
                <a:cs typeface="Leelawadee"/>
              </a:rPr>
              <a:t> </a:t>
            </a:r>
            <a:r>
              <a:rPr lang="en-GB" sz="4000" dirty="0" err="1">
                <a:solidFill>
                  <a:schemeClr val="bg1"/>
                </a:solidFill>
                <a:latin typeface="Leelawadee"/>
                <a:cs typeface="Leelawadee"/>
              </a:rPr>
              <a:t>Dyfnaint</a:t>
            </a:r>
            <a:endParaRPr lang="en-GB" sz="4000" dirty="0" err="1">
              <a:solidFill>
                <a:schemeClr val="bg1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982FE5-E95B-46A4-B0AB-D0BD8AF8C241}"/>
              </a:ext>
            </a:extLst>
          </p:cNvPr>
          <p:cNvSpPr txBox="1"/>
          <p:nvPr/>
        </p:nvSpPr>
        <p:spPr>
          <a:xfrm>
            <a:off x="261937" y="5263164"/>
            <a:ext cx="2800350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dirty="0" err="1">
                <a:solidFill>
                  <a:schemeClr val="bg1"/>
                </a:solidFill>
                <a:latin typeface="Leelawadee"/>
                <a:cs typeface="Leelawadee"/>
              </a:rPr>
              <a:t>Arfordir</a:t>
            </a:r>
            <a:r>
              <a:rPr lang="en-GB" sz="4000" dirty="0">
                <a:solidFill>
                  <a:schemeClr val="bg1"/>
                </a:solidFill>
                <a:latin typeface="Leelawadee"/>
                <a:cs typeface="Leelawadee"/>
              </a:rPr>
              <a:t> </a:t>
            </a:r>
            <a:r>
              <a:rPr lang="en-GB" sz="4000" dirty="0" err="1">
                <a:solidFill>
                  <a:schemeClr val="bg1"/>
                </a:solidFill>
                <a:latin typeface="Leelawadee"/>
                <a:cs typeface="Leelawadee"/>
              </a:rPr>
              <a:t>Treftadaeth</a:t>
            </a:r>
            <a:endParaRPr lang="en-GB" sz="4000" dirty="0" err="1">
              <a:solidFill>
                <a:schemeClr val="bg1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E009A8-79CE-44F9-B7CB-B09A441016AB}"/>
              </a:ext>
            </a:extLst>
          </p:cNvPr>
          <p:cNvSpPr txBox="1"/>
          <p:nvPr/>
        </p:nvSpPr>
        <p:spPr>
          <a:xfrm>
            <a:off x="6779858" y="2866145"/>
            <a:ext cx="5946559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dirty="0" err="1">
                <a:solidFill>
                  <a:schemeClr val="bg1"/>
                </a:solidFill>
                <a:latin typeface="Leelawadee"/>
                <a:cs typeface="Leelawadee"/>
              </a:rPr>
              <a:t>Safle</a:t>
            </a:r>
            <a:r>
              <a:rPr lang="en-GB" sz="4000" dirty="0">
                <a:solidFill>
                  <a:schemeClr val="bg1"/>
                </a:solidFill>
                <a:latin typeface="Leelawadee"/>
                <a:cs typeface="Leelawadee"/>
              </a:rPr>
              <a:t> o </a:t>
            </a:r>
            <a:r>
              <a:rPr lang="en-GB" sz="4000" dirty="0" err="1">
                <a:solidFill>
                  <a:schemeClr val="bg1"/>
                </a:solidFill>
                <a:latin typeface="Leelawadee"/>
                <a:cs typeface="Leelawadee"/>
              </a:rPr>
              <a:t>Ddiddordeb</a:t>
            </a:r>
            <a:r>
              <a:rPr lang="en-GB" sz="4000" dirty="0">
                <a:solidFill>
                  <a:schemeClr val="bg1"/>
                </a:solidFill>
                <a:latin typeface="Leelawadee"/>
                <a:cs typeface="Leelawadee"/>
              </a:rPr>
              <a:t> </a:t>
            </a:r>
            <a:r>
              <a:rPr lang="en-GB" sz="4000" dirty="0" err="1">
                <a:solidFill>
                  <a:schemeClr val="bg1"/>
                </a:solidFill>
                <a:latin typeface="Leelawadee"/>
                <a:cs typeface="Leelawadee"/>
              </a:rPr>
              <a:t>Gwyddonol</a:t>
            </a:r>
            <a:r>
              <a:rPr lang="en-GB" sz="4000" dirty="0">
                <a:solidFill>
                  <a:schemeClr val="bg1"/>
                </a:solidFill>
                <a:latin typeface="Leelawadee"/>
                <a:cs typeface="Leelawadee"/>
              </a:rPr>
              <a:t> </a:t>
            </a:r>
            <a:r>
              <a:rPr lang="en-GB" sz="4000" dirty="0" err="1">
                <a:solidFill>
                  <a:schemeClr val="bg1"/>
                </a:solidFill>
                <a:latin typeface="Leelawadee"/>
                <a:cs typeface="Leelawadee"/>
              </a:rPr>
              <a:t>Arbennig</a:t>
            </a:r>
            <a:r>
              <a:rPr lang="en-GB" sz="4000" dirty="0">
                <a:solidFill>
                  <a:schemeClr val="bg1"/>
                </a:solidFill>
                <a:latin typeface="Leelawadee"/>
                <a:cs typeface="Leelawadee"/>
              </a:rPr>
              <a:t> (</a:t>
            </a:r>
            <a:r>
              <a:rPr lang="en-GB" sz="4000" dirty="0" err="1">
                <a:solidFill>
                  <a:schemeClr val="bg1"/>
                </a:solidFill>
                <a:latin typeface="Leelawadee"/>
                <a:cs typeface="Leelawadee"/>
              </a:rPr>
              <a:t>SoDdGA</a:t>
            </a:r>
            <a:r>
              <a:rPr lang="en-GB" sz="4000" dirty="0">
                <a:solidFill>
                  <a:schemeClr val="bg1"/>
                </a:solidFill>
                <a:latin typeface="Leelawadee"/>
                <a:cs typeface="Leelawadee"/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86BA2F-5200-4B2D-BF6D-7139887FB165}"/>
              </a:ext>
            </a:extLst>
          </p:cNvPr>
          <p:cNvSpPr txBox="1"/>
          <p:nvPr/>
        </p:nvSpPr>
        <p:spPr>
          <a:xfrm>
            <a:off x="6906133" y="4968026"/>
            <a:ext cx="5553075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Leelawadee"/>
                <a:cs typeface="Leelawadee"/>
              </a:rPr>
              <a:t>Ardal </a:t>
            </a:r>
            <a:r>
              <a:rPr lang="en-GB" sz="4000" dirty="0" err="1">
                <a:solidFill>
                  <a:schemeClr val="bg1"/>
                </a:solidFill>
                <a:latin typeface="Leelawadee"/>
                <a:cs typeface="Leelawadee"/>
              </a:rPr>
              <a:t>Cadwraeth</a:t>
            </a:r>
            <a:r>
              <a:rPr lang="en-GB" sz="4000" dirty="0">
                <a:solidFill>
                  <a:schemeClr val="bg1"/>
                </a:solidFill>
                <a:latin typeface="Leelawadee"/>
                <a:cs typeface="Leelawadee"/>
              </a:rPr>
              <a:t> </a:t>
            </a:r>
            <a:r>
              <a:rPr lang="en-GB" sz="4000" dirty="0" err="1">
                <a:solidFill>
                  <a:schemeClr val="bg1"/>
                </a:solidFill>
                <a:latin typeface="Leelawadee"/>
                <a:cs typeface="Leelawadee"/>
              </a:rPr>
              <a:t>Arbennig</a:t>
            </a:r>
            <a:r>
              <a:rPr lang="en-GB" sz="4000" dirty="0">
                <a:solidFill>
                  <a:schemeClr val="bg1"/>
                </a:solidFill>
                <a:latin typeface="Leelawadee"/>
                <a:cs typeface="Leelawadee"/>
              </a:rPr>
              <a:t> (ACA)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6EBEF5-72BA-444A-B35A-C55F4FBD6217}"/>
              </a:ext>
            </a:extLst>
          </p:cNvPr>
          <p:cNvSpPr txBox="1"/>
          <p:nvPr/>
        </p:nvSpPr>
        <p:spPr>
          <a:xfrm>
            <a:off x="6779858" y="1841569"/>
            <a:ext cx="534731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dirty="0" err="1">
                <a:solidFill>
                  <a:schemeClr val="bg1"/>
                </a:solidFill>
                <a:latin typeface="Calibri"/>
                <a:cs typeface="Calibri"/>
              </a:rPr>
              <a:t>Twyni</a:t>
            </a:r>
            <a:r>
              <a:rPr lang="en-GB" sz="40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en-GB" sz="4000" dirty="0" err="1">
                <a:solidFill>
                  <a:schemeClr val="bg1"/>
                </a:solidFill>
                <a:latin typeface="Calibri"/>
                <a:cs typeface="Calibri"/>
              </a:rPr>
              <a:t>Braunton</a:t>
            </a:r>
            <a:r>
              <a:rPr lang="en-GB" sz="4000" dirty="0">
                <a:solidFill>
                  <a:schemeClr val="bg1"/>
                </a:solidFill>
              </a:rPr>
              <a:t>:</a:t>
            </a:r>
            <a:endParaRPr lang="en-GB" sz="40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A1B90B-4E66-40A8-82E8-0E3A6B45C44F}"/>
              </a:ext>
            </a:extLst>
          </p:cNvPr>
          <p:cNvSpPr txBox="1"/>
          <p:nvPr/>
        </p:nvSpPr>
        <p:spPr>
          <a:xfrm>
            <a:off x="484410" y="364859"/>
            <a:ext cx="11376285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800" dirty="0">
                <a:solidFill>
                  <a:srgbClr val="009999"/>
                </a:solidFill>
                <a:latin typeface="Leelawadee"/>
                <a:cs typeface="Leelawadee"/>
              </a:rPr>
              <a:t>Mae </a:t>
            </a:r>
            <a:r>
              <a:rPr lang="en-GB" sz="2800" dirty="0" err="1">
                <a:solidFill>
                  <a:srgbClr val="009999"/>
                </a:solidFill>
                <a:latin typeface="Leelawadee"/>
                <a:cs typeface="Leelawadee"/>
              </a:rPr>
              <a:t>gan</a:t>
            </a:r>
            <a:r>
              <a:rPr lang="en-GB" sz="2800" dirty="0">
                <a:solidFill>
                  <a:srgbClr val="009999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9999"/>
                </a:solidFill>
                <a:latin typeface="Leelawadee"/>
                <a:cs typeface="Leelawadee"/>
              </a:rPr>
              <a:t>dwyni</a:t>
            </a:r>
            <a:r>
              <a:rPr lang="en-GB" sz="2800" dirty="0">
                <a:solidFill>
                  <a:srgbClr val="009999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9999"/>
                </a:solidFill>
                <a:latin typeface="Leelawadee"/>
                <a:cs typeface="Leelawadee"/>
              </a:rPr>
              <a:t>tywod</a:t>
            </a:r>
            <a:r>
              <a:rPr lang="en-GB" sz="2800" dirty="0">
                <a:solidFill>
                  <a:srgbClr val="009999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9999"/>
                </a:solidFill>
                <a:latin typeface="Leelawadee"/>
                <a:cs typeface="Leelawadee"/>
              </a:rPr>
              <a:t>Dyfnaint</a:t>
            </a:r>
            <a:r>
              <a:rPr lang="en-GB" sz="2800" dirty="0">
                <a:solidFill>
                  <a:srgbClr val="009999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9999"/>
                </a:solidFill>
                <a:latin typeface="Leelawadee"/>
                <a:cs typeface="Leelawadee"/>
              </a:rPr>
              <a:t>sawl</a:t>
            </a:r>
            <a:r>
              <a:rPr lang="en-GB" sz="2800" dirty="0">
                <a:solidFill>
                  <a:srgbClr val="009999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9999"/>
                </a:solidFill>
                <a:latin typeface="Leelawadee"/>
                <a:cs typeface="Leelawadee"/>
              </a:rPr>
              <a:t>dynodiad</a:t>
            </a:r>
            <a:r>
              <a:rPr lang="en-GB" sz="2800" dirty="0">
                <a:solidFill>
                  <a:srgbClr val="009999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9999"/>
                </a:solidFill>
                <a:latin typeface="Leelawadee"/>
                <a:cs typeface="Leelawadee"/>
              </a:rPr>
              <a:t>rhyngwladol</a:t>
            </a:r>
            <a:r>
              <a:rPr lang="en-GB" sz="2800" dirty="0">
                <a:solidFill>
                  <a:srgbClr val="009999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9999"/>
                </a:solidFill>
                <a:latin typeface="Leelawadee"/>
                <a:cs typeface="Leelawadee"/>
              </a:rPr>
              <a:t>oherwydd</a:t>
            </a:r>
            <a:r>
              <a:rPr lang="en-GB" sz="2800" dirty="0">
                <a:solidFill>
                  <a:srgbClr val="009999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9999"/>
                </a:solidFill>
                <a:latin typeface="Leelawadee"/>
                <a:cs typeface="Leelawadee"/>
              </a:rPr>
              <a:t>eu</a:t>
            </a:r>
            <a:r>
              <a:rPr lang="en-GB" sz="2800" dirty="0">
                <a:solidFill>
                  <a:srgbClr val="009999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9999"/>
                </a:solidFill>
                <a:latin typeface="Leelawadee"/>
                <a:cs typeface="Leelawadee"/>
              </a:rPr>
              <a:t>pwysigrwydd</a:t>
            </a:r>
            <a:r>
              <a:rPr lang="en-GB" sz="2800" dirty="0">
                <a:solidFill>
                  <a:srgbClr val="009999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9999"/>
                </a:solidFill>
                <a:latin typeface="Leelawadee"/>
                <a:cs typeface="Leelawadee"/>
              </a:rPr>
              <a:t>i</a:t>
            </a:r>
            <a:r>
              <a:rPr lang="en-GB" sz="2800" dirty="0">
                <a:solidFill>
                  <a:srgbClr val="009999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9999"/>
                </a:solidFill>
                <a:latin typeface="Leelawadee"/>
                <a:cs typeface="Leelawadee"/>
              </a:rPr>
              <a:t>fywyd</a:t>
            </a:r>
            <a:r>
              <a:rPr lang="en-GB" sz="2800" dirty="0">
                <a:solidFill>
                  <a:srgbClr val="009999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9999"/>
                </a:solidFill>
                <a:latin typeface="Leelawadee"/>
                <a:cs typeface="Leelawadee"/>
              </a:rPr>
              <a:t>gwyllt</a:t>
            </a:r>
            <a:r>
              <a:rPr lang="en-GB" sz="2800" dirty="0">
                <a:solidFill>
                  <a:srgbClr val="009999"/>
                </a:solidFill>
                <a:latin typeface="Leelawadee"/>
                <a:cs typeface="Leelawadee"/>
              </a:rPr>
              <a:t>.</a:t>
            </a:r>
            <a:endParaRPr lang="en-GB" sz="2800" dirty="0">
              <a:solidFill>
                <a:srgbClr val="009999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43502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AA4689-7C57-40EE-80EA-9685372F0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2238"/>
            <a:ext cx="8949704" cy="20362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AB3322-7944-41A0-9750-6DF31ED223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0103" y="0"/>
            <a:ext cx="1761897" cy="1761897"/>
          </a:xfrm>
          <a:prstGeom prst="rect">
            <a:avLst/>
          </a:prstGeom>
        </p:spPr>
      </p:pic>
      <p:pic>
        <p:nvPicPr>
          <p:cNvPr id="1026" name="Picture 2" descr="Welcome to North Devon Coast AONB | North Devon Coast">
            <a:extLst>
              <a:ext uri="{FF2B5EF4-FFF2-40B4-BE49-F238E27FC236}">
                <a16:creationId xmlns:a16="http://schemas.microsoft.com/office/drawing/2014/main" id="{83E1243B-D1D9-4F32-8051-19C6095A3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02"/>
            <a:ext cx="12192000" cy="686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C0C5649-1799-4AEF-84A5-CBA1A153F1AB}"/>
              </a:ext>
            </a:extLst>
          </p:cNvPr>
          <p:cNvSpPr/>
          <p:nvPr/>
        </p:nvSpPr>
        <p:spPr>
          <a:xfrm>
            <a:off x="7195930" y="2411896"/>
            <a:ext cx="728870" cy="149749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5A000C2-D364-42E2-9BEB-03A66828F1CF}"/>
              </a:ext>
            </a:extLst>
          </p:cNvPr>
          <p:cNvSpPr/>
          <p:nvPr/>
        </p:nvSpPr>
        <p:spPr>
          <a:xfrm rot="1167114">
            <a:off x="7395065" y="1164616"/>
            <a:ext cx="563549" cy="11055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152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0FDB7B-48CB-4B14-94D7-46B184502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99" y="2105150"/>
            <a:ext cx="5952177" cy="39730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3EADBE-02B1-4B03-B88C-30D1FBA274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6101" y="2108126"/>
            <a:ext cx="6096000" cy="39701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9FB55D-DB9E-4235-9E0A-7AC8469786D3}"/>
              </a:ext>
            </a:extLst>
          </p:cNvPr>
          <p:cNvSpPr txBox="1"/>
          <p:nvPr/>
        </p:nvSpPr>
        <p:spPr>
          <a:xfrm>
            <a:off x="168676" y="6258757"/>
            <a:ext cx="2503503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 err="1">
                <a:latin typeface="Leelawadee"/>
                <a:cs typeface="Leelawadee"/>
              </a:rPr>
              <a:t>Twyni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Braunton</a:t>
            </a:r>
            <a:r>
              <a:rPr lang="en-GB" dirty="0">
                <a:latin typeface="Leelawadee"/>
                <a:cs typeface="Leelawadee"/>
              </a:rPr>
              <a:t>   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B1FE53-7641-489E-A910-18C2285F49F2}"/>
              </a:ext>
            </a:extLst>
          </p:cNvPr>
          <p:cNvSpPr txBox="1"/>
          <p:nvPr/>
        </p:nvSpPr>
        <p:spPr>
          <a:xfrm>
            <a:off x="6096000" y="6258757"/>
            <a:ext cx="3036163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 err="1">
                <a:latin typeface="Leelawadee"/>
                <a:cs typeface="Leelawadee"/>
              </a:rPr>
              <a:t>Twyni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Tywod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Woolacombe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67BB21-E0C5-4995-8F2A-858F3989DF3E}"/>
              </a:ext>
            </a:extLst>
          </p:cNvPr>
          <p:cNvSpPr txBox="1"/>
          <p:nvPr/>
        </p:nvSpPr>
        <p:spPr>
          <a:xfrm>
            <a:off x="4764350" y="779772"/>
            <a:ext cx="399495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O'r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awyr</a:t>
            </a:r>
            <a:endParaRPr lang="en-GB" sz="2800" dirty="0" err="1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05085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B1D85CFEECB34A957B7B3D86B2DC81" ma:contentTypeVersion="4" ma:contentTypeDescription="Create a new document." ma:contentTypeScope="" ma:versionID="bb464a991cba1d935cae82e65e450d9d">
  <xsd:schema xmlns:xsd="http://www.w3.org/2001/XMLSchema" xmlns:xs="http://www.w3.org/2001/XMLSchema" xmlns:p="http://schemas.microsoft.com/office/2006/metadata/properties" xmlns:ns3="52b89bf7-3337-42be-b708-2f00d3e0dd60" targetNamespace="http://schemas.microsoft.com/office/2006/metadata/properties" ma:root="true" ma:fieldsID="af92a6598ca919fe4afac4f510c31b3d" ns3:_="">
    <xsd:import namespace="52b89bf7-3337-42be-b708-2f00d3e0dd6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b89bf7-3337-42be-b708-2f00d3e0dd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89696f85-8951-4fae-835c-70d7dd3e6798" ContentTypeId="0x0101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AD23993-457A-44AC-A597-67128C6A7B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b89bf7-3337-42be-b708-2f00d3e0dd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058939-12EC-463F-9EEC-88D81C5C8545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A12EA6B5-480A-412A-A2AD-5CFB43DA996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0FEA482F-AC94-4EEF-92C7-BAFD5E4209D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1980</Words>
  <Application>Microsoft Office PowerPoint</Application>
  <PresentationFormat>Widescreen</PresentationFormat>
  <Paragraphs>169</Paragraphs>
  <Slides>19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Cyflwyno Twyni Tywod (CA3-4) : Nodiadau i Athrawon</vt:lpstr>
      <vt:lpstr>Cyflwyno Twyni Tywod (CA3-4) : Nodiadau i Athrawon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Phillips, Beverley</dc:creator>
  <cp:lastModifiedBy>Brisdion, Emma</cp:lastModifiedBy>
  <cp:revision>322</cp:revision>
  <dcterms:created xsi:type="dcterms:W3CDTF">2020-11-23T11:55:15Z</dcterms:created>
  <dcterms:modified xsi:type="dcterms:W3CDTF">2023-04-20T13:09:22Z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0x010100C7B1D85CFEECB34A957B7B3D86B2DC81</vt:lpwstr>
  </property>
</Properties>
</file>